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84"/>
  </p:notesMasterIdLst>
  <p:sldIdLst>
    <p:sldId id="256" r:id="rId2"/>
    <p:sldId id="294" r:id="rId3"/>
    <p:sldId id="295" r:id="rId4"/>
    <p:sldId id="296" r:id="rId5"/>
    <p:sldId id="297" r:id="rId6"/>
    <p:sldId id="299" r:id="rId7"/>
    <p:sldId id="300" r:id="rId8"/>
    <p:sldId id="301" r:id="rId9"/>
    <p:sldId id="302" r:id="rId10"/>
    <p:sldId id="311" r:id="rId11"/>
    <p:sldId id="304" r:id="rId12"/>
    <p:sldId id="305" r:id="rId13"/>
    <p:sldId id="306" r:id="rId14"/>
    <p:sldId id="307" r:id="rId15"/>
    <p:sldId id="312" r:id="rId16"/>
    <p:sldId id="309" r:id="rId17"/>
    <p:sldId id="310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4" r:id="rId29"/>
    <p:sldId id="323" r:id="rId30"/>
    <p:sldId id="325" r:id="rId31"/>
    <p:sldId id="326" r:id="rId32"/>
    <p:sldId id="327" r:id="rId33"/>
    <p:sldId id="328" r:id="rId34"/>
    <p:sldId id="263" r:id="rId35"/>
    <p:sldId id="264" r:id="rId36"/>
    <p:sldId id="270" r:id="rId37"/>
    <p:sldId id="265" r:id="rId38"/>
    <p:sldId id="266" r:id="rId39"/>
    <p:sldId id="268" r:id="rId40"/>
    <p:sldId id="267" r:id="rId41"/>
    <p:sldId id="269" r:id="rId42"/>
    <p:sldId id="329" r:id="rId43"/>
    <p:sldId id="330" r:id="rId44"/>
    <p:sldId id="331" r:id="rId45"/>
    <p:sldId id="272" r:id="rId46"/>
    <p:sldId id="273" r:id="rId47"/>
    <p:sldId id="275" r:id="rId48"/>
    <p:sldId id="276" r:id="rId49"/>
    <p:sldId id="277" r:id="rId50"/>
    <p:sldId id="278" r:id="rId51"/>
    <p:sldId id="279" r:id="rId52"/>
    <p:sldId id="280" r:id="rId53"/>
    <p:sldId id="283" r:id="rId54"/>
    <p:sldId id="284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332" r:id="rId63"/>
    <p:sldId id="333" r:id="rId64"/>
    <p:sldId id="334" r:id="rId65"/>
    <p:sldId id="336" r:id="rId66"/>
    <p:sldId id="337" r:id="rId67"/>
    <p:sldId id="338" r:id="rId68"/>
    <p:sldId id="339" r:id="rId69"/>
    <p:sldId id="340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41" r:id="rId78"/>
    <p:sldId id="342" r:id="rId79"/>
    <p:sldId id="343" r:id="rId80"/>
    <p:sldId id="347" r:id="rId81"/>
    <p:sldId id="345" r:id="rId82"/>
    <p:sldId id="346" r:id="rId83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D683EB7B-6A2A-FD4A-9270-254626D48F17}">
          <p14:sldIdLst>
            <p14:sldId id="256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11"/>
            <p14:sldId id="304"/>
            <p14:sldId id="305"/>
            <p14:sldId id="306"/>
            <p14:sldId id="307"/>
            <p14:sldId id="312"/>
            <p14:sldId id="309"/>
            <p14:sldId id="310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4"/>
            <p14:sldId id="323"/>
            <p14:sldId id="325"/>
            <p14:sldId id="326"/>
            <p14:sldId id="327"/>
            <p14:sldId id="328"/>
            <p14:sldId id="263"/>
            <p14:sldId id="264"/>
            <p14:sldId id="270"/>
            <p14:sldId id="265"/>
            <p14:sldId id="266"/>
            <p14:sldId id="268"/>
            <p14:sldId id="267"/>
            <p14:sldId id="269"/>
            <p14:sldId id="329"/>
            <p14:sldId id="330"/>
            <p14:sldId id="33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332"/>
            <p14:sldId id="333"/>
            <p14:sldId id="334"/>
            <p14:sldId id="336"/>
            <p14:sldId id="337"/>
            <p14:sldId id="338"/>
            <p14:sldId id="339"/>
            <p14:sldId id="340"/>
            <p14:sldId id="348"/>
            <p14:sldId id="349"/>
            <p14:sldId id="350"/>
            <p14:sldId id="351"/>
            <p14:sldId id="352"/>
            <p14:sldId id="353"/>
            <p14:sldId id="354"/>
            <p14:sldId id="341"/>
            <p14:sldId id="342"/>
            <p14:sldId id="343"/>
            <p14:sldId id="347"/>
            <p14:sldId id="345"/>
            <p14:sldId id="34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396" y="-10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A6CAF-3F0B-5047-A32C-33EF2AFA25E9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1B171-65C1-FD41-998C-7EF4CA8DBE7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52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e6989cdc1_4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0663" y="914400"/>
            <a:ext cx="8124826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3e6989cdc1_4_179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3e6989cdc1_4_179:notes"/>
          <p:cNvSpPr txBox="1">
            <a:spLocks noGrp="1"/>
          </p:cNvSpPr>
          <p:nvPr>
            <p:ph type="sldNum" idx="12"/>
          </p:nvPr>
        </p:nvSpPr>
        <p:spPr>
          <a:xfrm>
            <a:off x="2913460" y="11580284"/>
            <a:ext cx="2228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Calibri"/>
                <a:buNone/>
              </a:pPr>
              <a:t>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e6989cdc1_4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0663" y="914400"/>
            <a:ext cx="8124826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3e6989cdc1_4_210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e6989cdc1_4_210:notes"/>
          <p:cNvSpPr txBox="1">
            <a:spLocks noGrp="1"/>
          </p:cNvSpPr>
          <p:nvPr>
            <p:ph type="sldNum" idx="12"/>
          </p:nvPr>
        </p:nvSpPr>
        <p:spPr>
          <a:xfrm>
            <a:off x="2913460" y="11580284"/>
            <a:ext cx="2228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Calibri"/>
                <a:buNone/>
              </a:pPr>
              <a:t>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e6989cdc1_4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0663" y="914400"/>
            <a:ext cx="8124826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3e6989cdc1_4_257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3e6989cdc1_4_257:notes"/>
          <p:cNvSpPr txBox="1">
            <a:spLocks noGrp="1"/>
          </p:cNvSpPr>
          <p:nvPr>
            <p:ph type="sldNum" idx="12"/>
          </p:nvPr>
        </p:nvSpPr>
        <p:spPr>
          <a:xfrm>
            <a:off x="2913460" y="11580284"/>
            <a:ext cx="2228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Calibri"/>
                <a:buNone/>
              </a:pPr>
              <a:t>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e6989cdc1_4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0663" y="914400"/>
            <a:ext cx="8124826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3e6989cdc1_4_353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3e6989cdc1_4_353:notes"/>
          <p:cNvSpPr txBox="1">
            <a:spLocks noGrp="1"/>
          </p:cNvSpPr>
          <p:nvPr>
            <p:ph type="sldNum" idx="12"/>
          </p:nvPr>
        </p:nvSpPr>
        <p:spPr>
          <a:xfrm>
            <a:off x="2913460" y="11580284"/>
            <a:ext cx="2228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Calibri"/>
                <a:buNone/>
              </a:pPr>
              <a:t>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e6989cdc1_4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0663" y="914400"/>
            <a:ext cx="8124826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3e6989cdc1_4_407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3e6989cdc1_4_407:notes"/>
          <p:cNvSpPr txBox="1">
            <a:spLocks noGrp="1"/>
          </p:cNvSpPr>
          <p:nvPr>
            <p:ph type="sldNum" idx="12"/>
          </p:nvPr>
        </p:nvSpPr>
        <p:spPr>
          <a:xfrm>
            <a:off x="2913460" y="11580284"/>
            <a:ext cx="2228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Calibri"/>
                <a:buNone/>
              </a:pPr>
              <a:t>74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e6989cdc1_4_469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3e6989cdc1_4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0663" y="914400"/>
            <a:ext cx="8124826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e6989cdc1_4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90663" y="914400"/>
            <a:ext cx="8124826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g3e6989cdc1_4_538:notes"/>
          <p:cNvSpPr txBox="1">
            <a:spLocks noGrp="1"/>
          </p:cNvSpPr>
          <p:nvPr>
            <p:ph type="body" idx="1"/>
          </p:nvPr>
        </p:nvSpPr>
        <p:spPr>
          <a:xfrm>
            <a:off x="514350" y="5791200"/>
            <a:ext cx="4114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3e6989cdc1_4_538:notes"/>
          <p:cNvSpPr txBox="1">
            <a:spLocks noGrp="1"/>
          </p:cNvSpPr>
          <p:nvPr>
            <p:ph type="sldNum" idx="12"/>
          </p:nvPr>
        </p:nvSpPr>
        <p:spPr>
          <a:xfrm>
            <a:off x="2913460" y="11580284"/>
            <a:ext cx="22288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Calibri"/>
                <a:buNone/>
              </a:pPr>
              <a:t>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uilding-1132207_filter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111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-1" y="2085"/>
            <a:ext cx="12188824" cy="6858001"/>
          </a:xfrm>
          <a:prstGeom prst="rect">
            <a:avLst/>
          </a:prstGeom>
          <a:solidFill>
            <a:schemeClr val="tx1">
              <a:alpha val="6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627905" y="1692340"/>
            <a:ext cx="3560810" cy="1235809"/>
          </a:xfrm>
          <a:prstGeom prst="rect">
            <a:avLst/>
          </a:prstGeom>
          <a:solidFill>
            <a:srgbClr val="BA0C28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8627905" y="0"/>
            <a:ext cx="0" cy="685800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pic>
        <p:nvPicPr>
          <p:cNvPr id="16" name="Picture 15" descr="MapR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146594" y="2006755"/>
            <a:ext cx="2649062" cy="57547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 bwMode="auto">
          <a:xfrm>
            <a:off x="-110" y="4945468"/>
            <a:ext cx="8628015" cy="4087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8" name="Straight Connector 17"/>
          <p:cNvCxnSpPr/>
          <p:nvPr/>
        </p:nvCxnSpPr>
        <p:spPr bwMode="auto">
          <a:xfrm>
            <a:off x="8627905" y="1671634"/>
            <a:ext cx="3560810" cy="6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9" name="Straight Connector 18"/>
          <p:cNvCxnSpPr/>
          <p:nvPr/>
        </p:nvCxnSpPr>
        <p:spPr bwMode="auto">
          <a:xfrm>
            <a:off x="8627905" y="2928143"/>
            <a:ext cx="3560810" cy="6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20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52744" y="5253741"/>
            <a:ext cx="6425841" cy="943232"/>
          </a:xfrm>
          <a:ln>
            <a:noFill/>
          </a:ln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 baseline="0">
                <a:solidFill>
                  <a:schemeClr val="bg1">
                    <a:alpha val="90000"/>
                  </a:schemeClr>
                </a:solidFill>
                <a:latin typeface="Arial"/>
                <a:cs typeface="Arial"/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28591" indent="0"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52744" y="1936980"/>
            <a:ext cx="6425841" cy="2225798"/>
          </a:xfrm>
          <a:ln>
            <a:noFill/>
          </a:ln>
        </p:spPr>
        <p:txBody>
          <a:bodyPr anchor="t" anchorCtr="0">
            <a:normAutofit/>
          </a:bodyPr>
          <a:lstStyle>
            <a:lvl1pPr marL="0" indent="0" algn="l">
              <a:buNone/>
              <a:tabLst>
                <a:tab pos="2916116" algn="l"/>
              </a:tabLst>
              <a:defRPr sz="36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09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ettyImages-164456141_Red-0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-1"/>
            <a:ext cx="12188825" cy="6499387"/>
          </a:xfrm>
          <a:prstGeom prst="rect">
            <a:avLst/>
          </a:prstGeom>
        </p:spPr>
      </p:pic>
      <p:sp>
        <p:nvSpPr>
          <p:cNvPr id="84" name="TextBox 83" hidden="1"/>
          <p:cNvSpPr txBox="1"/>
          <p:nvPr/>
        </p:nvSpPr>
        <p:spPr>
          <a:xfrm>
            <a:off x="11621914" y="6639465"/>
            <a:ext cx="10971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schemeClr val="bg1"/>
                </a:solidFill>
                <a:latin typeface="+mn-lt"/>
              </a:rPr>
              <a:pPr algn="r"/>
              <a:t>‹Nº›</a:t>
            </a:fld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16096" y="2909235"/>
            <a:ext cx="9763031" cy="643253"/>
          </a:xfrm>
        </p:spPr>
        <p:txBody>
          <a:bodyPr anchor="ctr">
            <a:noAutofit/>
          </a:bodyPr>
          <a:lstStyle>
            <a:lvl1pPr marL="0" indent="0" algn="l" defTabSz="914361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3800" b="1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TRANSITION SLIDE OPTION 1</a:t>
            </a:r>
            <a:endParaRPr lang="en-US" dirty="0"/>
          </a:p>
        </p:txBody>
      </p:sp>
      <p:sp>
        <p:nvSpPr>
          <p:cNvPr id="12" name="TextBox 11" hidden="1"/>
          <p:cNvSpPr txBox="1"/>
          <p:nvPr/>
        </p:nvSpPr>
        <p:spPr>
          <a:xfrm>
            <a:off x="11621914" y="6639465"/>
            <a:ext cx="10971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schemeClr val="bg1"/>
                </a:solidFill>
                <a:latin typeface="+mn-lt"/>
              </a:rPr>
              <a:pPr algn="r"/>
              <a:t>‹Nº›</a:t>
            </a:fld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8326219" y="0"/>
            <a:ext cx="0" cy="6499386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6" name="Straight Connector 5"/>
          <p:cNvCxnSpPr/>
          <p:nvPr/>
        </p:nvCxnSpPr>
        <p:spPr bwMode="auto">
          <a:xfrm>
            <a:off x="8326219" y="1931243"/>
            <a:ext cx="3862606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7" name="Straight Connector 6"/>
          <p:cNvCxnSpPr/>
          <p:nvPr/>
        </p:nvCxnSpPr>
        <p:spPr bwMode="auto">
          <a:xfrm>
            <a:off x="0" y="4984497"/>
            <a:ext cx="8326219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9" name="Straight Connector 8"/>
          <p:cNvCxnSpPr/>
          <p:nvPr/>
        </p:nvCxnSpPr>
        <p:spPr bwMode="auto">
          <a:xfrm>
            <a:off x="8326219" y="3812951"/>
            <a:ext cx="3862606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3" name="Straight Connector 12"/>
          <p:cNvCxnSpPr/>
          <p:nvPr/>
        </p:nvCxnSpPr>
        <p:spPr bwMode="auto">
          <a:xfrm>
            <a:off x="0" y="6499386"/>
            <a:ext cx="12188825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pic>
        <p:nvPicPr>
          <p:cNvPr id="19" name="Picture 18" descr="DifferentThanOthers-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315986" y="5553111"/>
            <a:ext cx="1367763" cy="57305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 bwMode="auto">
          <a:xfrm>
            <a:off x="11188757" y="1931243"/>
            <a:ext cx="0" cy="1881708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4" name="Rectangle 1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100000">
                <a:srgbClr val="34617C"/>
              </a:gs>
              <a:gs pos="1250">
                <a:srgbClr val="4887AE"/>
              </a:gs>
              <a:gs pos="32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b="1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-42998"/>
          <a:stretch/>
        </p:blipFill>
        <p:spPr bwMode="auto">
          <a:xfrm>
            <a:off x="-1197" y="1"/>
            <a:ext cx="12188825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 hidden="1"/>
          <p:cNvSpPr txBox="1"/>
          <p:nvPr userDrawn="1"/>
        </p:nvSpPr>
        <p:spPr>
          <a:xfrm>
            <a:off x="11621914" y="6639465"/>
            <a:ext cx="10971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schemeClr val="bg1"/>
                </a:solidFill>
                <a:latin typeface="+mn-lt"/>
              </a:rPr>
              <a:pPr algn="r"/>
              <a:t>‹Nº›</a:t>
            </a:fld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Picture 2" descr="C:\Users\Annette.DUARTE\Desktop\MapR\PNG\white_line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H="1">
            <a:off x="9957291" y="757857"/>
            <a:ext cx="2230338" cy="22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MapR006_DphIV_app_ppt_elephant_rgb128-161-182.eps"/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rgbClr val="3B6E8E">
                <a:tint val="45000"/>
                <a:satMod val="400000"/>
              </a:srgbClr>
            </a:duotone>
            <a:lum bright="10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85761" y="6445252"/>
            <a:ext cx="424174" cy="27764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8462963" y="6540138"/>
            <a:ext cx="2360059" cy="143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bg1"/>
                </a:solidFill>
                <a:latin typeface="+mn-lt"/>
              </a:rPr>
              <a:t>© 2014 MapR Technologies</a:t>
            </a:r>
            <a:endParaRPr lang="en-US" sz="9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1" name="Picture 20" descr="MapR006_DphIV_app_ppt_logotype_rgbRED_noBox.eps"/>
          <p:cNvPicPr>
            <a:picLocks noChangeAspect="1"/>
          </p:cNvPicPr>
          <p:nvPr userDrawn="1"/>
        </p:nvPicPr>
        <p:blipFill>
          <a:blip r:embed="rId7" cstate="print">
            <a:lum bright="10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972800" y="6516370"/>
            <a:ext cx="831850" cy="21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53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121" y="1198166"/>
            <a:ext cx="11010998" cy="4927999"/>
          </a:xfrm>
          <a:solidFill>
            <a:srgbClr val="CCCCCC"/>
          </a:solidFill>
          <a:ln w="28575" cmpd="sng">
            <a:noFill/>
          </a:ln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Georgia"/>
                <a:cs typeface="Georgia"/>
              </a:defRPr>
            </a:lvl2pPr>
            <a:lvl3pPr>
              <a:defRPr>
                <a:solidFill>
                  <a:schemeClr val="tx2"/>
                </a:solidFill>
                <a:latin typeface="Georgia"/>
                <a:cs typeface="Georgia"/>
              </a:defRPr>
            </a:lvl3pPr>
            <a:lvl4pPr>
              <a:defRPr>
                <a:solidFill>
                  <a:schemeClr val="tx2"/>
                </a:solidFill>
                <a:latin typeface="Georgia"/>
                <a:cs typeface="Georgia"/>
              </a:defRPr>
            </a:lvl4pPr>
            <a:lvl5pPr>
              <a:defRPr>
                <a:solidFill>
                  <a:schemeClr val="tx2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390359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Example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772121" y="1109962"/>
            <a:ext cx="11010997" cy="44181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latin typeface="Arial"/>
                <a:cs typeface="Arial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120" y="1639982"/>
            <a:ext cx="11010997" cy="4486183"/>
          </a:xfrm>
          <a:solidFill>
            <a:srgbClr val="CCCCCC"/>
          </a:solidFill>
          <a:ln w="28575" cmpd="sng">
            <a:noFill/>
          </a:ln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Georgia"/>
                <a:cs typeface="Georgia"/>
              </a:defRPr>
            </a:lvl2pPr>
            <a:lvl3pPr>
              <a:defRPr>
                <a:solidFill>
                  <a:schemeClr val="tx2"/>
                </a:solidFill>
                <a:latin typeface="Georgia"/>
                <a:cs typeface="Georgia"/>
              </a:defRPr>
            </a:lvl3pPr>
            <a:lvl4pPr>
              <a:defRPr>
                <a:solidFill>
                  <a:schemeClr val="tx2"/>
                </a:solidFill>
                <a:latin typeface="Georgia"/>
                <a:cs typeface="Georgia"/>
              </a:defRPr>
            </a:lvl4pPr>
            <a:lvl5pPr>
              <a:defRPr>
                <a:solidFill>
                  <a:schemeClr val="tx2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702765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 descr="Stocksy_comp_828280_filter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555109" y="1358832"/>
            <a:ext cx="3633716" cy="513311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3544510" y="1358833"/>
            <a:ext cx="0" cy="3261421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7" name="Straight Connector 6"/>
          <p:cNvCxnSpPr/>
          <p:nvPr/>
        </p:nvCxnSpPr>
        <p:spPr bwMode="auto">
          <a:xfrm>
            <a:off x="0" y="1358369"/>
            <a:ext cx="12188825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/>
        </p:nvCxnSpPr>
        <p:spPr bwMode="auto">
          <a:xfrm>
            <a:off x="0" y="4620254"/>
            <a:ext cx="8555109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xmlns="" val="38933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xels-photo-24495_filter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777" y="11758"/>
            <a:ext cx="12188825" cy="64919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467857" y="1512068"/>
            <a:ext cx="3745382" cy="1178671"/>
          </a:xfrm>
          <a:prstGeom prst="rect">
            <a:avLst/>
          </a:prstGeom>
          <a:solidFill>
            <a:srgbClr val="BA0C28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51830" y="2909235"/>
            <a:ext cx="10027298" cy="643253"/>
          </a:xfrm>
          <a:prstGeom prst="rect">
            <a:avLst/>
          </a:prstGeom>
        </p:spPr>
        <p:txBody>
          <a:bodyPr/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FFFFFF"/>
                </a:solidFill>
              </a:rPr>
              <a:t>Q&amp;A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467857" y="0"/>
            <a:ext cx="0" cy="6491946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7" name="Straight Connector 6"/>
          <p:cNvCxnSpPr/>
          <p:nvPr/>
        </p:nvCxnSpPr>
        <p:spPr bwMode="auto">
          <a:xfrm>
            <a:off x="2467857" y="1512068"/>
            <a:ext cx="3725845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/>
        </p:nvCxnSpPr>
        <p:spPr bwMode="auto">
          <a:xfrm>
            <a:off x="6213239" y="0"/>
            <a:ext cx="0" cy="6491946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9" name="Straight Connector 8"/>
          <p:cNvCxnSpPr/>
          <p:nvPr/>
        </p:nvCxnSpPr>
        <p:spPr bwMode="auto">
          <a:xfrm>
            <a:off x="6213239" y="4650155"/>
            <a:ext cx="5983363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pic>
        <p:nvPicPr>
          <p:cNvPr id="10" name="Picture 9" descr="Twitter_Logo_White_On_Blac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348484" y="4026270"/>
            <a:ext cx="487435" cy="48743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51297" y="4026270"/>
            <a:ext cx="537329" cy="487434"/>
            <a:chOff x="6833697" y="4026270"/>
            <a:chExt cx="537329" cy="487434"/>
          </a:xfrm>
        </p:grpSpPr>
        <p:sp>
          <p:nvSpPr>
            <p:cNvPr id="12" name="Rectangle 11"/>
            <p:cNvSpPr/>
            <p:nvPr/>
          </p:nvSpPr>
          <p:spPr bwMode="auto">
            <a:xfrm>
              <a:off x="6833697" y="4026270"/>
              <a:ext cx="494203" cy="487434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868252" y="4060825"/>
              <a:ext cx="418326" cy="418324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pic>
          <p:nvPicPr>
            <p:cNvPr id="14" name="Picture 13" descr="In-Black-128px-T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6833697" y="4026270"/>
              <a:ext cx="537329" cy="487434"/>
            </a:xfrm>
            <a:prstGeom prst="rect">
              <a:avLst/>
            </a:prstGeom>
          </p:spPr>
        </p:pic>
      </p:grpSp>
      <p:sp>
        <p:nvSpPr>
          <p:cNvPr id="15" name="Text Placeholder 2"/>
          <p:cNvSpPr txBox="1">
            <a:spLocks/>
          </p:cNvSpPr>
          <p:nvPr/>
        </p:nvSpPr>
        <p:spPr>
          <a:xfrm>
            <a:off x="6267283" y="4789611"/>
            <a:ext cx="4383489" cy="499566"/>
          </a:xfrm>
          <a:prstGeom prst="rect">
            <a:avLst/>
          </a:prstGeom>
        </p:spPr>
        <p:txBody>
          <a:bodyPr/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@mapr</a:t>
            </a:r>
          </a:p>
          <a:p>
            <a:pPr marL="0" indent="0">
              <a:buNone/>
            </a:pPr>
            <a:endParaRPr lang="en-US" sz="2000" dirty="0" smtClean="0">
              <a:solidFill>
                <a:srgbClr val="FFFFFF"/>
              </a:solidFill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2710367" y="1843191"/>
            <a:ext cx="3330637" cy="520219"/>
          </a:xfrm>
          <a:prstGeom prst="rect">
            <a:avLst/>
          </a:prstGeom>
        </p:spPr>
        <p:txBody>
          <a:bodyPr/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ENGAGE WITH US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2479617" y="2697749"/>
            <a:ext cx="3725845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8" name="Straight Connector 17"/>
          <p:cNvCxnSpPr/>
          <p:nvPr/>
        </p:nvCxnSpPr>
        <p:spPr bwMode="auto">
          <a:xfrm>
            <a:off x="0" y="6499386"/>
            <a:ext cx="12188825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9" name="Text Placeholder 2"/>
          <p:cNvSpPr txBox="1">
            <a:spLocks/>
          </p:cNvSpPr>
          <p:nvPr/>
        </p:nvSpPr>
        <p:spPr>
          <a:xfrm>
            <a:off x="6267283" y="5441577"/>
            <a:ext cx="4383489" cy="499566"/>
          </a:xfrm>
          <a:prstGeom prst="rect">
            <a:avLst/>
          </a:prstGeom>
        </p:spPr>
        <p:txBody>
          <a:bodyPr/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 smtClean="0">
              <a:solidFill>
                <a:srgbClr val="FFFFFF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6288645" y="5289550"/>
            <a:ext cx="4648200" cy="46355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Your email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7530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Title">
  <p:cSld name="No 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2379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tem">
  <p:cSld name="1 Item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07340" y="1198167"/>
            <a:ext cx="11011132" cy="49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/>
          <a:lstStyle>
            <a:lvl1pPr marL="609493" marR="0" lvl="0" indent="-490981" algn="l" rtl="0">
              <a:lnSpc>
                <a:spcPct val="100000"/>
              </a:lnSpc>
              <a:spcBef>
                <a:spcPts val="587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defRPr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987" marR="0" lvl="1" indent="-465585" algn="l" rtl="0">
              <a:lnSpc>
                <a:spcPct val="100000"/>
              </a:lnSpc>
              <a:spcBef>
                <a:spcPts val="507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  <a:def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480" marR="0" lvl="2" indent="-44019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973" marR="0" lvl="3" indent="-423259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467" marR="0" lvl="4" indent="-40632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960" marR="0" lvl="5" indent="-482516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453" marR="0" lvl="6" indent="-482516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947" marR="0" lvl="7" indent="-482516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440" marR="0" lvl="8" indent="-482516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07340" y="274640"/>
            <a:ext cx="11011132" cy="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02251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35722" y="1488440"/>
            <a:ext cx="5458691" cy="479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259493" y="1488440"/>
            <a:ext cx="5397520" cy="479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46685" y="500683"/>
            <a:ext cx="109933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85947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602152" y="274640"/>
            <a:ext cx="10622196" cy="92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75" tIns="47525" rIns="95075" bIns="475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sz="3333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08986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Example">
  <p:cSld name="1_Code Examp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08320" y="274640"/>
            <a:ext cx="11010998" cy="92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75" tIns="47525" rIns="95075" bIns="475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Arial"/>
              <a:buNone/>
              <a:defRPr sz="3333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399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753336" y="1390636"/>
            <a:ext cx="10673688" cy="50912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274300" tIns="182875" rIns="182875" bIns="182875" anchor="t" anchorCtr="0"/>
          <a:lstStyle>
            <a:lvl1pPr marL="609448" marR="0" lvl="0" indent="-490944" algn="l" rtl="0">
              <a:spcBef>
                <a:spcPts val="587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defRPr sz="2933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1218895" marR="0" lvl="1" indent="-465550" algn="l" rtl="0">
              <a:spcBef>
                <a:spcPts val="507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  <a:defRPr sz="2533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1828343" marR="0" lvl="2" indent="-440157" algn="l" rtl="0">
              <a:spcBef>
                <a:spcPts val="427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2437790" marR="0" lvl="3" indent="-423228" algn="l" rtl="0">
              <a:spcBef>
                <a:spcPts val="37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866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3047238" marR="0" lvl="4" indent="-406298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sz="16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3656686" marR="0" lvl="5" indent="-482479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6133" marR="0" lvl="6" indent="-482479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5581" marR="0" lvl="7" indent="-482479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5028" marR="0" lvl="8" indent="-482479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15520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141" y="274639"/>
            <a:ext cx="10622196" cy="92352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141" y="1198166"/>
            <a:ext cx="10622196" cy="492799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7625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121" y="1622986"/>
            <a:ext cx="10637880" cy="450317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772121" y="1100750"/>
            <a:ext cx="10637880" cy="4424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000000"/>
                </a:solidFill>
                <a:latin typeface="Arial"/>
                <a:cs typeface="Arial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85018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9514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ou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95349" y="1778000"/>
            <a:ext cx="9831746" cy="258445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C90605"/>
                </a:solidFill>
                <a:latin typeface="Consolas"/>
              </a:defRPr>
            </a:lvl1pPr>
          </a:lstStyle>
          <a:p>
            <a:pPr lvl="0"/>
            <a:r>
              <a:rPr lang="en-US" dirty="0" smtClean="0"/>
              <a:t>Click to edit trenchant thought</a:t>
            </a:r>
          </a:p>
        </p:txBody>
      </p:sp>
    </p:spTree>
    <p:extLst>
      <p:ext uri="{BB962C8B-B14F-4D97-AF65-F5344CB8AC3E}">
        <p14:creationId xmlns:p14="http://schemas.microsoft.com/office/powerpoint/2010/main" xmlns="" val="908399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2121" y="1198166"/>
            <a:ext cx="5069920" cy="4927999"/>
          </a:xfrm>
        </p:spPr>
        <p:txBody>
          <a:bodyPr/>
          <a:lstStyle>
            <a:lvl1pPr marL="227013" indent="-227013">
              <a:defRPr sz="2800">
                <a:solidFill>
                  <a:srgbClr val="000000"/>
                </a:solidFill>
              </a:defRPr>
            </a:lvl1pPr>
            <a:lvl2pPr marL="511175" indent="-265113">
              <a:defRPr sz="2400">
                <a:solidFill>
                  <a:srgbClr val="000000"/>
                </a:solidFill>
              </a:defRPr>
            </a:lvl2pPr>
            <a:lvl3pPr marL="738188" indent="-246063">
              <a:defRPr sz="2000">
                <a:solidFill>
                  <a:srgbClr val="000000"/>
                </a:solidFill>
              </a:defRPr>
            </a:lvl3pPr>
            <a:lvl4pPr marL="1087438" indent="-303213">
              <a:defRPr sz="1800">
                <a:solidFill>
                  <a:srgbClr val="000000"/>
                </a:solidFill>
              </a:defRPr>
            </a:lvl4pPr>
            <a:lvl5pPr marL="1373188" indent="-303213">
              <a:defRPr sz="1600">
                <a:solidFill>
                  <a:srgbClr val="000000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8666" y="1198166"/>
            <a:ext cx="5069920" cy="4927999"/>
          </a:xfrm>
        </p:spPr>
        <p:txBody>
          <a:bodyPr>
            <a:normAutofit/>
          </a:bodyPr>
          <a:lstStyle>
            <a:lvl1pPr marL="230188" indent="-228600">
              <a:defRPr sz="2800">
                <a:solidFill>
                  <a:srgbClr val="000000"/>
                </a:solidFill>
              </a:defRPr>
            </a:lvl1pPr>
            <a:lvl2pPr marL="625475" indent="-379413">
              <a:defRPr lang="en-US" sz="24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971550" indent="-303213">
              <a:defRPr sz="2000">
                <a:solidFill>
                  <a:srgbClr val="000000"/>
                </a:solidFill>
              </a:defRPr>
            </a:lvl3pPr>
            <a:lvl4pPr marL="1363663" indent="-303213">
              <a:defRPr sz="1800">
                <a:solidFill>
                  <a:srgbClr val="000000"/>
                </a:solidFill>
              </a:defRPr>
            </a:lvl4pPr>
            <a:lvl5pPr marL="1649413" indent="-303213">
              <a:defRPr sz="1600">
                <a:solidFill>
                  <a:srgbClr val="000000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925391" y="316011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925391" y="316011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289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4265" y="1085343"/>
            <a:ext cx="5061308" cy="442157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000000"/>
                </a:solidFill>
                <a:latin typeface="Arial"/>
                <a:cs typeface="Arial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16088" y="1085343"/>
            <a:ext cx="5063297" cy="442157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000000"/>
                </a:solidFill>
                <a:latin typeface="Arial"/>
                <a:cs typeface="Arial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6088" y="1731737"/>
            <a:ext cx="5063297" cy="4389745"/>
          </a:xfrm>
        </p:spPr>
        <p:txBody>
          <a:bodyPr/>
          <a:lstStyle>
            <a:lvl1pPr marL="227013" indent="-227013">
              <a:defRPr sz="2800"/>
            </a:lvl1pPr>
            <a:lvl2pPr marL="514350" indent="-288925">
              <a:defRPr sz="2400"/>
            </a:lvl2pPr>
            <a:lvl3pPr marL="854075" indent="-303213">
              <a:defRPr sz="2000"/>
            </a:lvl3pPr>
            <a:lvl4pPr marL="1196975" indent="-303213">
              <a:defRPr sz="1800"/>
            </a:lvl4pPr>
            <a:lvl5pPr marL="1541463" indent="-303213"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0"/>
          </p:nvPr>
        </p:nvSpPr>
        <p:spPr>
          <a:xfrm>
            <a:off x="772120" y="1731737"/>
            <a:ext cx="5063297" cy="4389745"/>
          </a:xfrm>
        </p:spPr>
        <p:txBody>
          <a:bodyPr/>
          <a:lstStyle>
            <a:lvl1pPr marL="227013" indent="-227013">
              <a:defRPr sz="2800"/>
            </a:lvl1pPr>
            <a:lvl2pPr marL="514350" indent="-288925">
              <a:defRPr sz="2400"/>
            </a:lvl2pPr>
            <a:lvl3pPr marL="854075" indent="-303213">
              <a:defRPr sz="2000"/>
            </a:lvl3pPr>
            <a:lvl4pPr marL="1196975" indent="-303213">
              <a:defRPr sz="1800"/>
            </a:lvl4pPr>
            <a:lvl5pPr marL="1541463" indent="-303213"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516088" y="1615705"/>
            <a:ext cx="5063298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/>
        </p:nvCxnSpPr>
        <p:spPr bwMode="auto">
          <a:xfrm>
            <a:off x="772121" y="1615705"/>
            <a:ext cx="5037929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xmlns="" val="195940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1336" y="5751428"/>
            <a:ext cx="12066154" cy="106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027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0" y="1358833"/>
            <a:ext cx="12188825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11" name="Straight Connector 10"/>
          <p:cNvCxnSpPr/>
          <p:nvPr/>
        </p:nvCxnSpPr>
        <p:spPr bwMode="auto">
          <a:xfrm>
            <a:off x="6079713" y="1358369"/>
            <a:ext cx="0" cy="5133577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12" name="Straight Connector 11"/>
          <p:cNvCxnSpPr/>
          <p:nvPr/>
        </p:nvCxnSpPr>
        <p:spPr bwMode="auto">
          <a:xfrm>
            <a:off x="8921225" y="1358833"/>
            <a:ext cx="0" cy="5133577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13" name="Straight Connector 12"/>
          <p:cNvCxnSpPr/>
          <p:nvPr/>
        </p:nvCxnSpPr>
        <p:spPr bwMode="auto">
          <a:xfrm>
            <a:off x="3309642" y="1358369"/>
            <a:ext cx="0" cy="5133577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772121" y="274639"/>
            <a:ext cx="11010998" cy="923528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346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0" y="6507319"/>
            <a:ext cx="12188825" cy="350681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2121" y="274639"/>
            <a:ext cx="11010998" cy="923528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121" y="1198166"/>
            <a:ext cx="11010998" cy="492799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3" name="Picture 32" descr="MapR_GoBig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31001" y="6495395"/>
            <a:ext cx="2561280" cy="401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373608" y="6614246"/>
            <a:ext cx="20363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>
                <a:solidFill>
                  <a:srgbClr val="FFFFFF"/>
                </a:solidFill>
                <a:latin typeface="DIN-RegularAlternate"/>
                <a:cs typeface="DIN-RegularAlternate"/>
              </a:rPr>
              <a:t>© </a:t>
            </a:r>
            <a:r>
              <a:rPr lang="en-US" sz="900" dirty="0" smtClean="0">
                <a:solidFill>
                  <a:srgbClr val="FFFFFF"/>
                </a:solidFill>
                <a:latin typeface="DIN-RegularAlternate"/>
                <a:cs typeface="DIN-RegularAlternate"/>
              </a:rPr>
              <a:t>2017 </a:t>
            </a:r>
            <a:r>
              <a:rPr lang="en-US" sz="900" dirty="0">
                <a:solidFill>
                  <a:srgbClr val="FFFFFF"/>
                </a:solidFill>
                <a:latin typeface="DIN-RegularAlternate"/>
                <a:cs typeface="DIN-RegularAlternate"/>
              </a:rPr>
              <a:t>MapR Technologies</a:t>
            </a:r>
          </a:p>
        </p:txBody>
      </p:sp>
      <p:sp>
        <p:nvSpPr>
          <p:cNvPr id="37" name="Slide Number Placeholder 5"/>
          <p:cNvSpPr txBox="1">
            <a:spLocks/>
          </p:cNvSpPr>
          <p:nvPr/>
        </p:nvSpPr>
        <p:spPr>
          <a:xfrm>
            <a:off x="11612103" y="6527544"/>
            <a:ext cx="86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6DA7C-23A0-49B4-BC54-16041AFD646B}" type="slidenum">
              <a:rPr lang="en-US" sz="1200" smtClean="0">
                <a:solidFill>
                  <a:srgbClr val="FFFFFF"/>
                </a:solidFill>
                <a:latin typeface="DIN-RegularAlternate"/>
                <a:cs typeface="DIN-RegularAlternate"/>
              </a:rPr>
              <a:pPr/>
              <a:t>‹Nº›</a:t>
            </a:fld>
            <a:endParaRPr lang="en-US" sz="1200" dirty="0">
              <a:solidFill>
                <a:srgbClr val="FFFFFF"/>
              </a:solidFill>
              <a:latin typeface="DIN-RegularAlternate"/>
              <a:cs typeface="DIN-RegularAlternate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9373608" y="6499386"/>
            <a:ext cx="0" cy="358614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39" name="Straight Connector 38"/>
          <p:cNvCxnSpPr/>
          <p:nvPr/>
        </p:nvCxnSpPr>
        <p:spPr bwMode="auto">
          <a:xfrm>
            <a:off x="11410002" y="6499386"/>
            <a:ext cx="0" cy="358614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40" name="Straight Connector 39"/>
          <p:cNvCxnSpPr/>
          <p:nvPr/>
        </p:nvCxnSpPr>
        <p:spPr bwMode="auto">
          <a:xfrm>
            <a:off x="0" y="6499386"/>
            <a:ext cx="12188825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42" name="Straight Connector 41"/>
          <p:cNvCxnSpPr/>
          <p:nvPr/>
        </p:nvCxnSpPr>
        <p:spPr bwMode="auto">
          <a:xfrm>
            <a:off x="1729869" y="6499386"/>
            <a:ext cx="0" cy="358614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4" name="Rectangle 3"/>
          <p:cNvSpPr/>
          <p:nvPr/>
        </p:nvSpPr>
        <p:spPr bwMode="auto">
          <a:xfrm>
            <a:off x="1742921" y="6523275"/>
            <a:ext cx="1449360" cy="294128"/>
          </a:xfrm>
          <a:prstGeom prst="rect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833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</p:sldLayoutIdLst>
  <p:txStyles>
    <p:titleStyle>
      <a:lvl1pPr algn="l" defTabSz="609493" rtl="0" eaLnBrk="1" latinLnBrk="0" hangingPunct="1">
        <a:spcBef>
          <a:spcPct val="0"/>
        </a:spcBef>
        <a:buNone/>
        <a:defRPr sz="32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4488" indent="-344488" algn="l" defTabSz="609493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801688" indent="-379413" algn="l" defTabSz="609493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38238" indent="-303213" algn="l" defTabSz="60949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490663" indent="-303213" algn="l" defTabSz="609493" rtl="0" eaLnBrk="1" latinLnBrk="0" hangingPunct="1">
        <a:spcBef>
          <a:spcPct val="20000"/>
        </a:spcBef>
        <a:buFont typeface="Arial"/>
        <a:buChar char="–"/>
        <a:tabLst>
          <a:tab pos="1604963" algn="l"/>
        </a:tabLst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1835150" indent="-303213" algn="l" defTabSz="609493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clipartpanda.com/clipart_images/free-clip-art-1083418" TargetMode="External"/><Relationship Id="rId5" Type="http://schemas.openxmlformats.org/officeDocument/2006/relationships/hyperlink" Target="https://fwallpapers.com/view/cat-jeans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emf"/><Relationship Id="rId5" Type="http://schemas.openxmlformats.org/officeDocument/2006/relationships/image" Target="../media/image62.emf"/><Relationship Id="rId4" Type="http://schemas.openxmlformats.org/officeDocument/2006/relationships/image" Target="../media/image6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emf"/><Relationship Id="rId4" Type="http://schemas.openxmlformats.org/officeDocument/2006/relationships/image" Target="../media/image6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jpeg"/><Relationship Id="rId9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jpeg"/><Relationship Id="rId9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11" Type="http://schemas.openxmlformats.org/officeDocument/2006/relationships/image" Target="../media/image89.png"/><Relationship Id="rId5" Type="http://schemas.openxmlformats.org/officeDocument/2006/relationships/image" Target="../media/image82.jpeg"/><Relationship Id="rId15" Type="http://schemas.openxmlformats.org/officeDocument/2006/relationships/image" Target="../media/image88.png"/><Relationship Id="rId10" Type="http://schemas.openxmlformats.org/officeDocument/2006/relationships/image" Target="../media/image85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Relationship Id="rId1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7.png"/><Relationship Id="rId3" Type="http://schemas.openxmlformats.org/officeDocument/2006/relationships/image" Target="../media/image81.png"/><Relationship Id="rId7" Type="http://schemas.openxmlformats.org/officeDocument/2006/relationships/image" Target="../media/image93.png"/><Relationship Id="rId12" Type="http://schemas.openxmlformats.org/officeDocument/2006/relationships/image" Target="../media/image96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5" Type="http://schemas.openxmlformats.org/officeDocument/2006/relationships/image" Target="../media/image87.png"/><Relationship Id="rId10" Type="http://schemas.openxmlformats.org/officeDocument/2006/relationships/image" Target="../media/image83.png"/><Relationship Id="rId4" Type="http://schemas.openxmlformats.org/officeDocument/2006/relationships/image" Target="../media/image89.png"/><Relationship Id="rId9" Type="http://schemas.openxmlformats.org/officeDocument/2006/relationships/image" Target="../media/image82.jpeg"/><Relationship Id="rId1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7.png"/><Relationship Id="rId3" Type="http://schemas.openxmlformats.org/officeDocument/2006/relationships/image" Target="../media/image81.png"/><Relationship Id="rId7" Type="http://schemas.openxmlformats.org/officeDocument/2006/relationships/image" Target="../media/image93.png"/><Relationship Id="rId12" Type="http://schemas.openxmlformats.org/officeDocument/2006/relationships/image" Target="../media/image96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5" Type="http://schemas.openxmlformats.org/officeDocument/2006/relationships/image" Target="../media/image99.png"/><Relationship Id="rId10" Type="http://schemas.openxmlformats.org/officeDocument/2006/relationships/image" Target="../media/image83.png"/><Relationship Id="rId4" Type="http://schemas.openxmlformats.org/officeDocument/2006/relationships/image" Target="../media/image89.png"/><Relationship Id="rId9" Type="http://schemas.openxmlformats.org/officeDocument/2006/relationships/image" Target="../media/image82.jpeg"/><Relationship Id="rId1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83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8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9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86.png"/><Relationship Id="rId18" Type="http://schemas.openxmlformats.org/officeDocument/2006/relationships/image" Target="../media/image110.png"/><Relationship Id="rId3" Type="http://schemas.openxmlformats.org/officeDocument/2006/relationships/image" Target="../media/image82.jpeg"/><Relationship Id="rId7" Type="http://schemas.openxmlformats.org/officeDocument/2006/relationships/image" Target="../media/image89.png"/><Relationship Id="rId12" Type="http://schemas.openxmlformats.org/officeDocument/2006/relationships/image" Target="../media/image90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109.png"/><Relationship Id="rId15" Type="http://schemas.openxmlformats.org/officeDocument/2006/relationships/image" Target="../media/image88.png"/><Relationship Id="rId10" Type="http://schemas.openxmlformats.org/officeDocument/2006/relationships/image" Target="../media/image93.png"/><Relationship Id="rId19" Type="http://schemas.openxmlformats.org/officeDocument/2006/relationships/image" Target="../media/image111.png"/><Relationship Id="rId4" Type="http://schemas.openxmlformats.org/officeDocument/2006/relationships/image" Target="../media/image83.png"/><Relationship Id="rId9" Type="http://schemas.openxmlformats.org/officeDocument/2006/relationships/image" Target="../media/image92.png"/><Relationship Id="rId1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Ted Dunning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Progress for big data in Kubernetes</a:t>
            </a:r>
          </a:p>
        </p:txBody>
      </p:sp>
    </p:spTree>
    <p:extLst>
      <p:ext uri="{BB962C8B-B14F-4D97-AF65-F5344CB8AC3E}">
        <p14:creationId xmlns:p14="http://schemas.microsoft.com/office/powerpoint/2010/main" xmlns="" val="182979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40"/>
          <a:stretch/>
        </p:blipFill>
        <p:spPr>
          <a:xfrm>
            <a:off x="-321391" y="-390990"/>
            <a:ext cx="12232640" cy="814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271529" y="298767"/>
            <a:ext cx="10807185" cy="1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5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kubernetes started life as a successor to  google’s borg project...</a:t>
            </a:r>
            <a:endParaRPr sz="5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1529" y="6643925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cloud.google.com</a:t>
            </a:r>
            <a:r>
              <a:rPr lang="en-US" sz="1000" dirty="0">
                <a:solidFill>
                  <a:schemeClr val="bg1"/>
                </a:solidFill>
              </a:rPr>
              <a:t>/security/encryption-in-transit/</a:t>
            </a:r>
          </a:p>
        </p:txBody>
      </p:sp>
    </p:spTree>
    <p:extLst>
      <p:ext uri="{BB962C8B-B14F-4D97-AF65-F5344CB8AC3E}">
        <p14:creationId xmlns:p14="http://schemas.microsoft.com/office/powerpoint/2010/main" xmlns="" val="340231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562327" y="540600"/>
            <a:ext cx="9016351" cy="582303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-33191" y="-209233"/>
            <a:ext cx="12327589" cy="1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5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kubernetes is an ecosystem...</a:t>
            </a:r>
            <a:endParaRPr sz="5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480708" y="6125167"/>
            <a:ext cx="9557910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Source: Redmonk - http://redmonk.com/sogrady/2017/09/22/cloud-native-license-choices/ 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89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/>
        </p:nvSpPr>
        <p:spPr>
          <a:xfrm>
            <a:off x="185052" y="292267"/>
            <a:ext cx="11702952" cy="7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3000"/>
            </a:pPr>
            <a:r>
              <a:rPr lang="en" sz="4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container and resource orchestration engine...</a:t>
            </a:r>
            <a:endParaRPr sz="4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8802" y="4279167"/>
            <a:ext cx="3162343" cy="200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7189" y="3911635"/>
            <a:ext cx="4464468" cy="200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0130" y="2023233"/>
            <a:ext cx="5148827" cy="188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12244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768" y="1409967"/>
            <a:ext cx="10030122" cy="465286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2774677" y="6009000"/>
            <a:ext cx="9557910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Source: Shippable.com http://blog.shippable.com/why-the-adoption-of-kubernetes-will-explode-in-2018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244369" y="93567"/>
            <a:ext cx="11822121" cy="7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kubernetes won the container orchestration war...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62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800" dirty="0" smtClean="0"/>
              <a:t>what </a:t>
            </a:r>
            <a:r>
              <a:rPr lang="en-US" sz="4800" dirty="0"/>
              <a:t>is </a:t>
            </a:r>
            <a:r>
              <a:rPr lang="en-US" sz="4800" dirty="0" err="1"/>
              <a:t>kubernetes</a:t>
            </a:r>
            <a:r>
              <a:rPr lang="en-US" sz="48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496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it runs containers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441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what is a container?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1181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not a </a:t>
            </a:r>
            <a:r>
              <a:rPr lang="en-US" dirty="0" err="1"/>
              <a:t>vm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55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613973" y="3569067"/>
            <a:ext cx="4409385" cy="603600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613973" y="4280267"/>
            <a:ext cx="4409385" cy="603600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613973" y="4991467"/>
            <a:ext cx="4409385" cy="603600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1976352" y="5019633"/>
            <a:ext cx="2633714" cy="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hardware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3224431" y="-71933"/>
            <a:ext cx="6439523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5300" dirty="0" smtClean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vm vs container</a:t>
            </a:r>
            <a:endParaRPr sz="53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2382646" y="4347700"/>
            <a:ext cx="877371" cy="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1773205" y="3619400"/>
            <a:ext cx="1896706" cy="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hypervisor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10" name="Shape 410"/>
          <p:cNvGrpSpPr/>
          <p:nvPr/>
        </p:nvGrpSpPr>
        <p:grpSpPr>
          <a:xfrm>
            <a:off x="613973" y="1030067"/>
            <a:ext cx="1188424" cy="2383600"/>
            <a:chOff x="460600" y="1001150"/>
            <a:chExt cx="891550" cy="1787700"/>
          </a:xfrm>
        </p:grpSpPr>
        <p:sp>
          <p:nvSpPr>
            <p:cNvPr id="411" name="Shape 411"/>
            <p:cNvSpPr txBox="1"/>
            <p:nvPr/>
          </p:nvSpPr>
          <p:spPr>
            <a:xfrm>
              <a:off x="676125" y="1001150"/>
              <a:ext cx="4605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vm</a:t>
              </a:r>
              <a:endParaRPr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412" name="Shape 412"/>
            <p:cNvGrpSpPr/>
            <p:nvPr/>
          </p:nvGrpSpPr>
          <p:grpSpPr>
            <a:xfrm>
              <a:off x="460600" y="1403300"/>
              <a:ext cx="891550" cy="1385550"/>
              <a:chOff x="460600" y="717500"/>
              <a:chExt cx="891550" cy="1385550"/>
            </a:xfrm>
          </p:grpSpPr>
          <p:sp>
            <p:nvSpPr>
              <p:cNvPr id="413" name="Shape 413"/>
              <p:cNvSpPr/>
              <p:nvPr/>
            </p:nvSpPr>
            <p:spPr>
              <a:xfrm>
                <a:off x="460600" y="717500"/>
                <a:ext cx="891550" cy="1385550"/>
              </a:xfrm>
              <a:prstGeom prst="flowChartProcess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endParaRPr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Shape 414"/>
              <p:cNvSpPr txBox="1"/>
              <p:nvPr/>
            </p:nvSpPr>
            <p:spPr>
              <a:xfrm>
                <a:off x="693950" y="1600600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os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15" name="Shape 415"/>
              <p:cNvSpPr txBox="1"/>
              <p:nvPr/>
            </p:nvSpPr>
            <p:spPr>
              <a:xfrm>
                <a:off x="617750" y="12335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libs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16" name="Shape 416"/>
              <p:cNvSpPr txBox="1"/>
              <p:nvPr/>
            </p:nvSpPr>
            <p:spPr>
              <a:xfrm>
                <a:off x="665650" y="8801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app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  <p:grpSp>
        <p:nvGrpSpPr>
          <p:cNvPr id="417" name="Shape 417"/>
          <p:cNvGrpSpPr/>
          <p:nvPr/>
        </p:nvGrpSpPr>
        <p:grpSpPr>
          <a:xfrm>
            <a:off x="1934429" y="1030067"/>
            <a:ext cx="1188424" cy="2383600"/>
            <a:chOff x="460600" y="1001150"/>
            <a:chExt cx="891550" cy="1787700"/>
          </a:xfrm>
        </p:grpSpPr>
        <p:sp>
          <p:nvSpPr>
            <p:cNvPr id="418" name="Shape 418"/>
            <p:cNvSpPr txBox="1"/>
            <p:nvPr/>
          </p:nvSpPr>
          <p:spPr>
            <a:xfrm>
              <a:off x="676125" y="1001150"/>
              <a:ext cx="4605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vm</a:t>
              </a:r>
              <a:endParaRPr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419" name="Shape 419"/>
            <p:cNvGrpSpPr/>
            <p:nvPr/>
          </p:nvGrpSpPr>
          <p:grpSpPr>
            <a:xfrm>
              <a:off x="460600" y="1403300"/>
              <a:ext cx="891550" cy="1385550"/>
              <a:chOff x="460600" y="717500"/>
              <a:chExt cx="891550" cy="1385550"/>
            </a:xfrm>
          </p:grpSpPr>
          <p:sp>
            <p:nvSpPr>
              <p:cNvPr id="420" name="Shape 420"/>
              <p:cNvSpPr/>
              <p:nvPr/>
            </p:nvSpPr>
            <p:spPr>
              <a:xfrm>
                <a:off x="460600" y="717500"/>
                <a:ext cx="891550" cy="1385550"/>
              </a:xfrm>
              <a:prstGeom prst="flowChartProcess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endParaRPr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Shape 421"/>
              <p:cNvSpPr txBox="1"/>
              <p:nvPr/>
            </p:nvSpPr>
            <p:spPr>
              <a:xfrm>
                <a:off x="693950" y="1600600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os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22" name="Shape 422"/>
              <p:cNvSpPr txBox="1"/>
              <p:nvPr/>
            </p:nvSpPr>
            <p:spPr>
              <a:xfrm>
                <a:off x="617750" y="12335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libs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23" name="Shape 423"/>
              <p:cNvSpPr txBox="1"/>
              <p:nvPr/>
            </p:nvSpPr>
            <p:spPr>
              <a:xfrm>
                <a:off x="665650" y="8801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app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  <p:sp>
        <p:nvSpPr>
          <p:cNvPr id="424" name="Shape 424"/>
          <p:cNvSpPr/>
          <p:nvPr/>
        </p:nvSpPr>
        <p:spPr>
          <a:xfrm>
            <a:off x="7114680" y="4178667"/>
            <a:ext cx="4409385" cy="603600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7114680" y="4889867"/>
            <a:ext cx="4409385" cy="603600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8477059" y="4918033"/>
            <a:ext cx="2633714" cy="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hardware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8883353" y="4246100"/>
            <a:ext cx="877371" cy="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28" name="Shape 428"/>
          <p:cNvGrpSpPr/>
          <p:nvPr/>
        </p:nvGrpSpPr>
        <p:grpSpPr>
          <a:xfrm>
            <a:off x="8335762" y="2276800"/>
            <a:ext cx="1825924" cy="1787592"/>
            <a:chOff x="5186650" y="2012400"/>
            <a:chExt cx="1369800" cy="1340694"/>
          </a:xfrm>
        </p:grpSpPr>
        <p:sp>
          <p:nvSpPr>
            <p:cNvPr id="429" name="Shape 429"/>
            <p:cNvSpPr txBox="1"/>
            <p:nvPr/>
          </p:nvSpPr>
          <p:spPr>
            <a:xfrm>
              <a:off x="5186650" y="2012400"/>
              <a:ext cx="1369800" cy="255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container</a:t>
              </a:r>
              <a:endParaRPr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430" name="Shape 430"/>
            <p:cNvGrpSpPr/>
            <p:nvPr/>
          </p:nvGrpSpPr>
          <p:grpSpPr>
            <a:xfrm>
              <a:off x="5337400" y="2353143"/>
              <a:ext cx="891550" cy="999951"/>
              <a:chOff x="460600" y="717500"/>
              <a:chExt cx="891550" cy="1385550"/>
            </a:xfrm>
          </p:grpSpPr>
          <p:sp>
            <p:nvSpPr>
              <p:cNvPr id="431" name="Shape 431"/>
              <p:cNvSpPr/>
              <p:nvPr/>
            </p:nvSpPr>
            <p:spPr>
              <a:xfrm>
                <a:off x="460600" y="717500"/>
                <a:ext cx="891550" cy="1385550"/>
              </a:xfrm>
              <a:prstGeom prst="flowChartProcess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endParaRPr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Shape 432"/>
              <p:cNvSpPr txBox="1"/>
              <p:nvPr/>
            </p:nvSpPr>
            <p:spPr>
              <a:xfrm>
                <a:off x="617750" y="12335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libs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33" name="Shape 433"/>
              <p:cNvSpPr txBox="1"/>
              <p:nvPr/>
            </p:nvSpPr>
            <p:spPr>
              <a:xfrm>
                <a:off x="665650" y="8801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app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  <p:grpSp>
        <p:nvGrpSpPr>
          <p:cNvPr id="434" name="Shape 434"/>
          <p:cNvGrpSpPr/>
          <p:nvPr/>
        </p:nvGrpSpPr>
        <p:grpSpPr>
          <a:xfrm>
            <a:off x="9757792" y="2276800"/>
            <a:ext cx="1825924" cy="1787592"/>
            <a:chOff x="5186650" y="2012400"/>
            <a:chExt cx="1369800" cy="1340694"/>
          </a:xfrm>
        </p:grpSpPr>
        <p:sp>
          <p:nvSpPr>
            <p:cNvPr id="435" name="Shape 435"/>
            <p:cNvSpPr txBox="1"/>
            <p:nvPr/>
          </p:nvSpPr>
          <p:spPr>
            <a:xfrm>
              <a:off x="5186650" y="2012400"/>
              <a:ext cx="1369800" cy="25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container</a:t>
              </a:r>
              <a:endParaRPr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436" name="Shape 436"/>
            <p:cNvGrpSpPr/>
            <p:nvPr/>
          </p:nvGrpSpPr>
          <p:grpSpPr>
            <a:xfrm>
              <a:off x="5337400" y="2353143"/>
              <a:ext cx="891550" cy="999951"/>
              <a:chOff x="460600" y="717500"/>
              <a:chExt cx="891550" cy="1385550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460600" y="717500"/>
                <a:ext cx="891550" cy="1385550"/>
              </a:xfrm>
              <a:prstGeom prst="flowChartProcess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endParaRPr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Shape 438"/>
              <p:cNvSpPr txBox="1"/>
              <p:nvPr/>
            </p:nvSpPr>
            <p:spPr>
              <a:xfrm>
                <a:off x="617750" y="12335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libs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39" name="Shape 439"/>
              <p:cNvSpPr txBox="1"/>
              <p:nvPr/>
            </p:nvSpPr>
            <p:spPr>
              <a:xfrm>
                <a:off x="665650" y="8801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app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  <p:grpSp>
        <p:nvGrpSpPr>
          <p:cNvPr id="440" name="Shape 440"/>
          <p:cNvGrpSpPr/>
          <p:nvPr/>
        </p:nvGrpSpPr>
        <p:grpSpPr>
          <a:xfrm>
            <a:off x="6913733" y="2276800"/>
            <a:ext cx="1825924" cy="1787592"/>
            <a:chOff x="5186650" y="2012400"/>
            <a:chExt cx="1369800" cy="1340694"/>
          </a:xfrm>
        </p:grpSpPr>
        <p:sp>
          <p:nvSpPr>
            <p:cNvPr id="441" name="Shape 441"/>
            <p:cNvSpPr txBox="1"/>
            <p:nvPr/>
          </p:nvSpPr>
          <p:spPr>
            <a:xfrm>
              <a:off x="5186650" y="2012400"/>
              <a:ext cx="1369800" cy="25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container</a:t>
              </a:r>
              <a:endParaRPr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442" name="Shape 442"/>
            <p:cNvGrpSpPr/>
            <p:nvPr/>
          </p:nvGrpSpPr>
          <p:grpSpPr>
            <a:xfrm>
              <a:off x="5337400" y="2353143"/>
              <a:ext cx="891550" cy="999951"/>
              <a:chOff x="460600" y="717500"/>
              <a:chExt cx="891550" cy="1385550"/>
            </a:xfrm>
          </p:grpSpPr>
          <p:sp>
            <p:nvSpPr>
              <p:cNvPr id="443" name="Shape 443"/>
              <p:cNvSpPr/>
              <p:nvPr/>
            </p:nvSpPr>
            <p:spPr>
              <a:xfrm>
                <a:off x="460600" y="717500"/>
                <a:ext cx="891550" cy="1385550"/>
              </a:xfrm>
              <a:prstGeom prst="flowChartProcess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endParaRPr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Shape 444"/>
              <p:cNvSpPr txBox="1"/>
              <p:nvPr/>
            </p:nvSpPr>
            <p:spPr>
              <a:xfrm>
                <a:off x="617750" y="12335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libs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45" name="Shape 445"/>
              <p:cNvSpPr txBox="1"/>
              <p:nvPr/>
            </p:nvSpPr>
            <p:spPr>
              <a:xfrm>
                <a:off x="665650" y="8801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900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app</a:t>
                </a:r>
                <a:endParaRPr sz="1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8706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25675" y="965200"/>
            <a:ext cx="6061422" cy="378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509605" y="1066801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226791" y="1026067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9953541" y="1026067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611179" y="2286001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328365" y="2245267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0055115" y="2245267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712752" y="3606801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429938" y="3566067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0156688" y="3566067"/>
            <a:ext cx="2109084" cy="11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4288150" y="101600"/>
            <a:ext cx="4045746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pets vs cattle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5675" y="5809060"/>
            <a:ext cx="38768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5"/>
              </a:rPr>
              <a:t>https://fwallpapers.com/view/cat-</a:t>
            </a:r>
            <a:r>
              <a:rPr lang="en-US" sz="1000" dirty="0" smtClean="0">
                <a:hlinkClick r:id="rId5"/>
              </a:rPr>
              <a:t>jeans</a:t>
            </a:r>
            <a:endParaRPr lang="en-US" sz="1000" dirty="0" smtClean="0"/>
          </a:p>
          <a:p>
            <a:r>
              <a:rPr lang="en-US" sz="1000" dirty="0">
                <a:hlinkClick r:id="rId6"/>
              </a:rPr>
              <a:t>http://www.clipartpanda.com/clipart_images/free-clip-art-</a:t>
            </a:r>
            <a:r>
              <a:rPr lang="en-US" sz="1000" dirty="0" smtClean="0">
                <a:hlinkClick r:id="rId6"/>
              </a:rPr>
              <a:t>1083418</a:t>
            </a:r>
            <a:r>
              <a:rPr lang="en-US" sz="1000" dirty="0" smtClean="0"/>
              <a:t> 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40289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lvl="0"/>
            <a:r>
              <a:rPr lang="en-US" dirty="0" err="1" smtClean="0">
                <a:sym typeface="Roboto Mono"/>
              </a:rPr>
              <a:t>kubernetes</a:t>
            </a:r>
            <a:r>
              <a:rPr lang="en-US" dirty="0" smtClean="0">
                <a:sym typeface="Roboto Mono"/>
              </a:rPr>
              <a:t> is coming!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4437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465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25675" y="965200"/>
            <a:ext cx="6061422" cy="378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509605" y="1066801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226791" y="1026067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9953541" y="1026067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611179" y="2286001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328365" y="2245267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0055115" y="2245267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712752" y="3606801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429938" y="3566067"/>
            <a:ext cx="2109084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0156688" y="3566067"/>
            <a:ext cx="2109084" cy="11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4288150" y="101600"/>
            <a:ext cx="4045746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pets vs cattle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385826" y="3848648"/>
            <a:ext cx="941060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0842277" y="3884944"/>
            <a:ext cx="941056" cy="83980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225676" y="4771767"/>
            <a:ext cx="4726956" cy="1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 long lived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 name them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 care for them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6165448" y="4846133"/>
            <a:ext cx="6786632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 ephemeral</a:t>
            </a:r>
            <a:endParaRPr sz="32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en" sz="32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 brand them with #’s</a:t>
            </a:r>
            <a:endParaRPr sz="32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en" sz="32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 well..vets are expensive</a:t>
            </a:r>
            <a:endParaRPr sz="32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0" name="Shape 480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0842276" y="3062751"/>
            <a:ext cx="941055" cy="78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564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1690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/>
        </p:nvSpPr>
        <p:spPr>
          <a:xfrm>
            <a:off x="3224433" y="334467"/>
            <a:ext cx="4331272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5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isolation</a:t>
            </a:r>
            <a:endParaRPr sz="5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2036003" y="1828268"/>
            <a:ext cx="2715826" cy="2423833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2077059" y="1828267"/>
            <a:ext cx="2633714" cy="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cgroups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cpu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memory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network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etc.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5072145" y="1828268"/>
            <a:ext cx="2715826" cy="2423833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113201" y="1787533"/>
            <a:ext cx="2633714" cy="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namespaces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pids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mnts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etc.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2088723" y="4446367"/>
            <a:ext cx="5710912" cy="673400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3292609" y="4556000"/>
            <a:ext cx="3294742" cy="3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Chroot (filesystem)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69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2036003" y="4439734"/>
            <a:ext cx="8403944" cy="1548133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2430201" y="4779251"/>
            <a:ext cx="1303364" cy="869112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4126825" y="4779233"/>
            <a:ext cx="1303364" cy="869112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7616183" y="4859200"/>
            <a:ext cx="2633714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Read-only Layer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2208703" y="334467"/>
            <a:ext cx="9742662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5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 images</a:t>
            </a:r>
            <a:endParaRPr sz="5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56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2036003" y="4439734"/>
            <a:ext cx="8403944" cy="1548133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2430201" y="4779251"/>
            <a:ext cx="1303364" cy="869112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4126825" y="4779233"/>
            <a:ext cx="1303364" cy="869112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2036003" y="2714534"/>
            <a:ext cx="8403944" cy="1548133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5820384" y="3054033"/>
            <a:ext cx="1303364" cy="869112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7616183" y="4859200"/>
            <a:ext cx="2633714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Read-only Layer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5" name="Shape 515"/>
          <p:cNvSpPr txBox="1"/>
          <p:nvPr/>
        </p:nvSpPr>
        <p:spPr>
          <a:xfrm>
            <a:off x="7616183" y="3133984"/>
            <a:ext cx="2633714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Read-only Layer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6" name="Shape 516"/>
          <p:cNvSpPr txBox="1"/>
          <p:nvPr/>
        </p:nvSpPr>
        <p:spPr>
          <a:xfrm>
            <a:off x="2208703" y="334467"/>
            <a:ext cx="9742662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5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 images</a:t>
            </a:r>
            <a:endParaRPr sz="5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70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/>
        </p:nvSpPr>
        <p:spPr>
          <a:xfrm>
            <a:off x="2036003" y="4439734"/>
            <a:ext cx="8403944" cy="1548133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2430201" y="4779251"/>
            <a:ext cx="1303364" cy="869112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4126825" y="4779233"/>
            <a:ext cx="1303364" cy="869112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2036003" y="2714534"/>
            <a:ext cx="8403944" cy="1548133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5820384" y="3054033"/>
            <a:ext cx="1303364" cy="869112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7616183" y="4859200"/>
            <a:ext cx="2633714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Read-only Layer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7" name="Shape 527"/>
          <p:cNvSpPr txBox="1"/>
          <p:nvPr/>
        </p:nvSpPr>
        <p:spPr>
          <a:xfrm>
            <a:off x="7616183" y="3133984"/>
            <a:ext cx="2633714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Read-only Layer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2036003" y="1463133"/>
            <a:ext cx="8403944" cy="1027067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 txBox="1"/>
          <p:nvPr/>
        </p:nvSpPr>
        <p:spPr>
          <a:xfrm>
            <a:off x="7622714" y="1767917"/>
            <a:ext cx="2633714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Writable Layer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2208703" y="334467"/>
            <a:ext cx="9742662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53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 images</a:t>
            </a:r>
            <a:endParaRPr sz="53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56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/>
        </p:nvSpPr>
        <p:spPr>
          <a:xfrm>
            <a:off x="2036003" y="4439734"/>
            <a:ext cx="8403944" cy="1548133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2430201" y="4779251"/>
            <a:ext cx="1303364" cy="869112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4126825" y="4779233"/>
            <a:ext cx="1303364" cy="869112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5871504" y="4779233"/>
            <a:ext cx="1303364" cy="869112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7616183" y="4859200"/>
            <a:ext cx="2633714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 Image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chroot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619738" y="408900"/>
            <a:ext cx="11279862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" sz="4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 = image + isolation</a:t>
            </a:r>
            <a:endParaRPr sz="4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2036003" y="1828268"/>
            <a:ext cx="2715826" cy="2423833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2077059" y="1828267"/>
            <a:ext cx="2633714" cy="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cgroups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cpu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memory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network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etc.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5072145" y="1828268"/>
            <a:ext cx="2715826" cy="2423833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9" tIns="121879" rIns="121879" bIns="12187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5113201" y="1787533"/>
            <a:ext cx="2633714" cy="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namespaces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pids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mnts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09493" indent="-42325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etc.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956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containers have a </a:t>
            </a:r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0538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Shape 5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803" y="855067"/>
            <a:ext cx="5015194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/>
        </p:nvSpPr>
        <p:spPr>
          <a:xfrm>
            <a:off x="5966079" y="855067"/>
            <a:ext cx="6019632" cy="4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you can never get away from pets unless: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 you handle the problem of container state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 you need an environment to support cattle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rgbClr val="000000"/>
              </a:buClr>
              <a:buSzPts val="2400"/>
            </a:pP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MapR and kubernetes are the solution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49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Roboto Mono"/>
              </a:rPr>
              <a:t>T</a:t>
            </a:r>
            <a:r>
              <a:rPr lang="en" dirty="0" smtClean="0">
                <a:sym typeface="Roboto Mono"/>
              </a:rPr>
              <a:t>hings docker can’t </a:t>
            </a:r>
            <a:r>
              <a:rPr lang="en-US" dirty="0" smtClean="0">
                <a:sym typeface="Roboto Mono"/>
              </a:rPr>
              <a:t>(or won’t) </a:t>
            </a:r>
            <a:r>
              <a:rPr lang="en" dirty="0" smtClean="0">
                <a:sym typeface="Roboto Mono"/>
              </a:rPr>
              <a:t>do...</a:t>
            </a:r>
            <a:endParaRPr lang="en-US" dirty="0"/>
          </a:p>
        </p:txBody>
      </p:sp>
      <p:sp>
        <p:nvSpPr>
          <p:cNvPr id="561" name="Shape 561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ym typeface="Roboto Mono"/>
              </a:rPr>
              <a:t>solve port mapping hell</a:t>
            </a:r>
          </a:p>
          <a:p>
            <a:r>
              <a:rPr lang="en" dirty="0" smtClean="0">
                <a:sym typeface="Roboto Mono"/>
              </a:rPr>
              <a:t>monitor running containers</a:t>
            </a:r>
          </a:p>
          <a:p>
            <a:r>
              <a:rPr lang="en" dirty="0" smtClean="0">
                <a:sym typeface="Roboto Mono"/>
              </a:rPr>
              <a:t>handle dead containers</a:t>
            </a:r>
          </a:p>
          <a:p>
            <a:r>
              <a:rPr lang="en" dirty="0" smtClean="0">
                <a:sym typeface="Roboto Mono"/>
              </a:rPr>
              <a:t>move containers so utilization improves</a:t>
            </a:r>
          </a:p>
          <a:p>
            <a:r>
              <a:rPr lang="en" dirty="0" smtClean="0">
                <a:sym typeface="Roboto Mono"/>
              </a:rPr>
              <a:t>autoscale container instances to handle load </a:t>
            </a:r>
            <a:r>
              <a:rPr lang="en" dirty="0" smtClean="0"/>
              <a:t>		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18739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44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Magical View of Kubernetes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77724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69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7772400" cy="2717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Magical View of Kubernetes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567" y="3851594"/>
            <a:ext cx="7696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18715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Magical View of Kubernetes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7772400" cy="271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23" y="4064000"/>
            <a:ext cx="6400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71266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Magical View of Kubernetes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7772400" cy="271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917" y="3948965"/>
            <a:ext cx="6299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87178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Note that you don’t think about which machine at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02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5349" y="1777999"/>
            <a:ext cx="9831746" cy="3778965"/>
          </a:xfrm>
        </p:spPr>
        <p:txBody>
          <a:bodyPr/>
          <a:lstStyle/>
          <a:p>
            <a:r>
              <a:rPr lang="en-US" dirty="0" smtClean="0"/>
              <a:t>You don’t think about which machine at all</a:t>
            </a:r>
          </a:p>
          <a:p>
            <a:endParaRPr lang="en-US" dirty="0"/>
          </a:p>
          <a:p>
            <a:r>
              <a:rPr lang="en-US" dirty="0" smtClean="0"/>
              <a:t>No more names from The Hobbit</a:t>
            </a:r>
          </a:p>
          <a:p>
            <a:r>
              <a:rPr lang="en-US" dirty="0" smtClean="0"/>
              <a:t>Just cattle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8874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Impact of Kubernetes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engineering can be viewed as freezing bits</a:t>
            </a:r>
          </a:p>
          <a:p>
            <a:endParaRPr lang="en-US" dirty="0"/>
          </a:p>
          <a:p>
            <a:r>
              <a:rPr lang="en-US" dirty="0" smtClean="0"/>
              <a:t>Initially, everything is possible, nothing is actual</a:t>
            </a:r>
          </a:p>
          <a:p>
            <a:endParaRPr lang="en-US" dirty="0"/>
          </a:p>
          <a:p>
            <a:r>
              <a:rPr lang="en-US" dirty="0" smtClean="0"/>
              <a:t>We freeze the source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Then the binary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Then the package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Then the environment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Ultimately the system</a:t>
            </a:r>
          </a:p>
        </p:txBody>
      </p:sp>
    </p:spTree>
    <p:extLst>
      <p:ext uri="{BB962C8B-B14F-4D97-AF65-F5344CB8AC3E}">
        <p14:creationId xmlns:p14="http://schemas.microsoft.com/office/powerpoint/2010/main" xmlns="" val="280535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12188825" cy="55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723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12188825" cy="55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98772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12188825" cy="55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4101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2571530" y="5704200"/>
            <a:ext cx="9557910" cy="9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Source: Shippable.com http://blog.shippable.com/why-the-adoption-of-kubernetes-will-explode-in-2018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625" y="969242"/>
            <a:ext cx="8215293" cy="473495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244369" y="93567"/>
            <a:ext cx="11822121" cy="7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kubernetes = major community support</a:t>
            </a:r>
            <a:endParaRPr sz="3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276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12188825" cy="5584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00"/>
            <a:ext cx="12188825" cy="55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92804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12188825" cy="5584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619" y="6152959"/>
            <a:ext cx="2095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65129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is glorious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573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95349" y="2007485"/>
            <a:ext cx="9831746" cy="258445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but we still have a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91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95349" y="2236970"/>
            <a:ext cx="9831746" cy="258445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22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Done Yet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9" y="1406107"/>
            <a:ext cx="2615717" cy="39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331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Done Yet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9" y="1406107"/>
            <a:ext cx="2615717" cy="3948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6" y="4207998"/>
            <a:ext cx="3068646" cy="12936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444" y="3886200"/>
            <a:ext cx="3378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6968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Really Ready at All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6597118" y="1379143"/>
            <a:ext cx="5062537" cy="4389437"/>
          </a:xfrm>
        </p:spPr>
        <p:txBody>
          <a:bodyPr/>
          <a:lstStyle/>
          <a:p>
            <a:r>
              <a:rPr lang="en-US" dirty="0" smtClean="0"/>
              <a:t>State in containers messes things up</a:t>
            </a:r>
          </a:p>
          <a:p>
            <a:r>
              <a:rPr lang="en-US" dirty="0" smtClean="0"/>
              <a:t>Restarts lose the state</a:t>
            </a:r>
          </a:p>
          <a:p>
            <a:r>
              <a:rPr lang="en-US" dirty="0" smtClean="0"/>
              <a:t>Replicating state makes services complex</a:t>
            </a:r>
          </a:p>
          <a:p>
            <a:r>
              <a:rPr lang="en-US" dirty="0" smtClean="0"/>
              <a:t>Application developers just aren’t systems developers</a:t>
            </a:r>
          </a:p>
          <a:p>
            <a:r>
              <a:rPr lang="en-US" dirty="0" smtClean="0"/>
              <a:t>State life-cycle doesn’t match app life-cycle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9" y="1406107"/>
            <a:ext cx="2615717" cy="3948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6" y="4207998"/>
            <a:ext cx="3068646" cy="12936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444" y="3886200"/>
            <a:ext cx="3378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43154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Service Anyway?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561" y="2209066"/>
            <a:ext cx="299085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195" y="1552790"/>
            <a:ext cx="45910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919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</a:t>
            </a:r>
            <a:r>
              <a:rPr lang="mr-IN" dirty="0" smtClean="0"/>
              <a:t>…</a:t>
            </a:r>
            <a:r>
              <a:rPr lang="en-US" dirty="0" smtClean="0"/>
              <a:t> Not Entirely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Synchronous RPC-based services only serve one need</a:t>
            </a:r>
          </a:p>
          <a:p>
            <a:endParaRPr lang="en-US" dirty="0"/>
          </a:p>
          <a:p>
            <a:r>
              <a:rPr lang="en-US" dirty="0" smtClean="0"/>
              <a:t>In a synchronous service it’s common to do some, defer some</a:t>
            </a:r>
          </a:p>
          <a:p>
            <a:endParaRPr lang="en-US" dirty="0"/>
          </a:p>
          <a:p>
            <a:r>
              <a:rPr lang="en-US" dirty="0" smtClean="0"/>
              <a:t>But deferring work is hard in a synchronous world </a:t>
            </a:r>
            <a:r>
              <a:rPr lang="mr-IN" dirty="0" smtClean="0"/>
              <a:t>…</a:t>
            </a:r>
            <a:r>
              <a:rPr lang="en-US" dirty="0" smtClean="0"/>
              <a:t> we have to give up the return call in some sense</a:t>
            </a:r>
          </a:p>
          <a:p>
            <a:endParaRPr lang="en-US" dirty="0"/>
          </a:p>
          <a:p>
            <a:r>
              <a:rPr lang="en-US" dirty="0" smtClean="0"/>
              <a:t>This is the germ of streaming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717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16" y="3273201"/>
            <a:ext cx="3934443" cy="22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269" y="3511167"/>
            <a:ext cx="354237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8052" y="3380800"/>
            <a:ext cx="3043641" cy="208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every cloud supports </a:t>
            </a:r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83557" y="5540901"/>
            <a:ext cx="18389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www.sinax.be</a:t>
            </a:r>
            <a:r>
              <a:rPr lang="en-US" sz="1000" dirty="0"/>
              <a:t>/en/</a:t>
            </a:r>
            <a:r>
              <a:rPr lang="en-US" sz="1000" dirty="0" err="1"/>
              <a:t>aws</a:t>
            </a:r>
            <a:r>
              <a:rPr lang="en-US" sz="1000" dirty="0"/>
              <a:t>/</a:t>
            </a:r>
          </a:p>
        </p:txBody>
      </p:sp>
      <p:sp>
        <p:nvSpPr>
          <p:cNvPr id="4" name="Rectangle 3"/>
          <p:cNvSpPr/>
          <p:nvPr/>
        </p:nvSpPr>
        <p:spPr>
          <a:xfrm>
            <a:off x="883557" y="5672368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www.westconcomstor.com</a:t>
            </a:r>
            <a:r>
              <a:rPr lang="en-US" sz="1000" dirty="0"/>
              <a:t>/</a:t>
            </a:r>
            <a:r>
              <a:rPr lang="en-US" sz="1000" dirty="0" err="1"/>
              <a:t>za</a:t>
            </a:r>
            <a:r>
              <a:rPr lang="en-US" sz="1000" dirty="0"/>
              <a:t>/en/vendors/</a:t>
            </a:r>
            <a:r>
              <a:rPr lang="en-US" sz="1000" dirty="0" err="1"/>
              <a:t>wc</a:t>
            </a:r>
            <a:r>
              <a:rPr lang="en-US" sz="1000" dirty="0"/>
              <a:t>-vendors/</a:t>
            </a:r>
            <a:r>
              <a:rPr lang="en-US" sz="1000" dirty="0" err="1"/>
              <a:t>microsoft</a:t>
            </a:r>
            <a:r>
              <a:rPr lang="en-US" sz="1000" dirty="0"/>
              <a:t>-azure-EN-</a:t>
            </a:r>
            <a:r>
              <a:rPr lang="en-US" sz="1000" dirty="0" err="1"/>
              <a:t>UK.html</a:t>
            </a: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883557" y="5825519"/>
            <a:ext cx="609282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https://www.g2crowd.com/products/</a:t>
            </a:r>
            <a:r>
              <a:rPr lang="en-US" sz="1000" dirty="0" err="1"/>
              <a:t>google</a:t>
            </a:r>
            <a:r>
              <a:rPr lang="en-US" sz="1000" dirty="0"/>
              <a:t>-</a:t>
            </a:r>
            <a:r>
              <a:rPr lang="en-US" sz="1000" dirty="0" err="1"/>
              <a:t>kubernetes</a:t>
            </a:r>
            <a:r>
              <a:rPr lang="en-US" sz="1000" dirty="0"/>
              <a:t>-engine-</a:t>
            </a:r>
            <a:r>
              <a:rPr lang="en-US" sz="1000" dirty="0" err="1"/>
              <a:t>gke</a:t>
            </a:r>
            <a:r>
              <a:rPr lang="en-US" sz="1000" dirty="0"/>
              <a:t>/details</a:t>
            </a:r>
          </a:p>
        </p:txBody>
      </p:sp>
    </p:spTree>
    <p:extLst>
      <p:ext uri="{BB962C8B-B14F-4D97-AF65-F5344CB8AC3E}">
        <p14:creationId xmlns:p14="http://schemas.microsoft.com/office/powerpoint/2010/main" xmlns="" val="42225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83" y="4628416"/>
            <a:ext cx="3829050" cy="110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Service Anyway?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61" y="2209066"/>
            <a:ext cx="299085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195" y="1552790"/>
            <a:ext cx="45910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164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is The Defining Characteristic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can hide details of who and where, I have a service</a:t>
            </a:r>
          </a:p>
          <a:p>
            <a:endParaRPr lang="en-US" dirty="0"/>
          </a:p>
          <a:p>
            <a:r>
              <a:rPr lang="en-US" dirty="0" smtClean="0"/>
              <a:t>If I can hide details of deployment, I have a micro-service</a:t>
            </a:r>
          </a:p>
          <a:p>
            <a:endParaRPr lang="en-US" dirty="0"/>
          </a:p>
          <a:p>
            <a:r>
              <a:rPr lang="en-US" dirty="0" smtClean="0"/>
              <a:t>If I can hide details of </a:t>
            </a:r>
            <a:r>
              <a:rPr lang="en-US" b="1" i="1" dirty="0" smtClean="0"/>
              <a:t>when</a:t>
            </a:r>
            <a:r>
              <a:rPr lang="en-US" dirty="0" smtClean="0"/>
              <a:t>, I have a streaming micro-service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399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and Geo Isolation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3289300" cy="80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6281" y="1939029"/>
            <a:ext cx="410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Consumer isn’t even running</a:t>
            </a:r>
          </a:p>
        </p:txBody>
      </p:sp>
    </p:spTree>
    <p:extLst>
      <p:ext uri="{BB962C8B-B14F-4D97-AF65-F5344CB8AC3E}">
        <p14:creationId xmlns:p14="http://schemas.microsoft.com/office/powerpoint/2010/main" xmlns="" val="260032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and Geo </a:t>
            </a:r>
            <a:r>
              <a:rPr lang="en-US" dirty="0"/>
              <a:t>Isolation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99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87539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499100" cy="2781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and Geo </a:t>
            </a:r>
            <a:r>
              <a:rPr lang="en-US" dirty="0"/>
              <a:t>Isolation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5165" y="3087203"/>
            <a:ext cx="500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Consumer could be an ocean away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321" y="2946399"/>
            <a:ext cx="733349" cy="4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86720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Multiple Forms of Persistence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are important</a:t>
            </a:r>
          </a:p>
          <a:p>
            <a:pPr lvl="1"/>
            <a:r>
              <a:rPr lang="en-US" dirty="0" err="1" smtClean="0"/>
              <a:t>Config</a:t>
            </a:r>
            <a:r>
              <a:rPr lang="en-US" dirty="0" smtClean="0"/>
              <a:t> files, image files, archival data data</a:t>
            </a:r>
          </a:p>
          <a:p>
            <a:pPr lvl="1"/>
            <a:r>
              <a:rPr lang="en-US" dirty="0" smtClean="0"/>
              <a:t>Legacy applications like machine learning, web</a:t>
            </a:r>
          </a:p>
          <a:p>
            <a:endParaRPr lang="en-US" dirty="0"/>
          </a:p>
          <a:p>
            <a:r>
              <a:rPr lang="en-US" dirty="0" smtClean="0"/>
              <a:t>Tables are important</a:t>
            </a:r>
          </a:p>
          <a:p>
            <a:pPr lvl="1"/>
            <a:r>
              <a:rPr lang="en-US" dirty="0" smtClean="0"/>
              <a:t>Critical to have random update for some applications</a:t>
            </a:r>
          </a:p>
          <a:p>
            <a:pPr lvl="1"/>
            <a:r>
              <a:rPr lang="en-US" dirty="0" smtClean="0"/>
              <a:t>Should scale transparently without dedicated cluster</a:t>
            </a:r>
          </a:p>
          <a:p>
            <a:endParaRPr lang="en-US" dirty="0"/>
          </a:p>
          <a:p>
            <a:r>
              <a:rPr lang="en-US" dirty="0" smtClean="0"/>
              <a:t>Streams are important</a:t>
            </a:r>
          </a:p>
          <a:p>
            <a:pPr lvl="1"/>
            <a:r>
              <a:rPr lang="en-US" dirty="0" smtClean="0"/>
              <a:t>Should be co-equal form of persistence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31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6" y="2662023"/>
            <a:ext cx="5918200" cy="8509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14" y="1033605"/>
            <a:ext cx="6807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989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76" y="2662023"/>
            <a:ext cx="5918200" cy="8509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14" y="1033605"/>
            <a:ext cx="6807200" cy="80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675" y="1833705"/>
            <a:ext cx="1955800" cy="86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506" y="3407077"/>
            <a:ext cx="55626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95450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48" y="3999281"/>
            <a:ext cx="75057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676" y="2662023"/>
            <a:ext cx="5918200" cy="8509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514" y="1033605"/>
            <a:ext cx="6807200" cy="80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675" y="1833705"/>
            <a:ext cx="1955800" cy="86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506" y="3407077"/>
            <a:ext cx="55626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65182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09" y="3422650"/>
            <a:ext cx="7899400" cy="168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676" y="2662023"/>
            <a:ext cx="5918200" cy="8509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514" y="1033605"/>
            <a:ext cx="6807200" cy="80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675" y="1833705"/>
            <a:ext cx="1955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87695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massive </a:t>
            </a:r>
            <a:r>
              <a:rPr lang="en-US" dirty="0"/>
              <a:t>customer adoption rate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31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Data Platform Need to Have?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namespace across entire Kubernetes cluster</a:t>
            </a:r>
          </a:p>
          <a:p>
            <a:pPr lvl="1"/>
            <a:r>
              <a:rPr lang="en-US" dirty="0" smtClean="0"/>
              <a:t>Between clusters as well if possible</a:t>
            </a:r>
          </a:p>
          <a:p>
            <a:r>
              <a:rPr lang="en-US" dirty="0" smtClean="0"/>
              <a:t>All three forms of primitive persistence</a:t>
            </a:r>
          </a:p>
          <a:p>
            <a:pPr lvl="1"/>
            <a:r>
              <a:rPr lang="en-US" dirty="0" smtClean="0"/>
              <a:t>Files, streams, tables</a:t>
            </a:r>
          </a:p>
          <a:p>
            <a:r>
              <a:rPr lang="en-US" dirty="0" smtClean="0"/>
              <a:t>Inherently scalable</a:t>
            </a:r>
          </a:p>
          <a:p>
            <a:pPr lvl="1"/>
            <a:r>
              <a:rPr lang="en-US" dirty="0" smtClean="0"/>
              <a:t>Performance, cardinality, locality</a:t>
            </a:r>
          </a:p>
          <a:p>
            <a:r>
              <a:rPr lang="en-US" dirty="0" smtClean="0"/>
              <a:t>Uniform access and control</a:t>
            </a:r>
          </a:p>
          <a:p>
            <a:pPr lvl="1"/>
            <a:r>
              <a:rPr lang="en-US" dirty="0" smtClean="0"/>
              <a:t>Path names for all objects, identical permission scheme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22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Data Platform Need to Have?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namespace across entire Kubernetes cluster</a:t>
            </a:r>
          </a:p>
          <a:p>
            <a:pPr lvl="1"/>
            <a:r>
              <a:rPr lang="en-US" dirty="0" smtClean="0"/>
              <a:t>Between clusters as well if possible</a:t>
            </a:r>
          </a:p>
          <a:p>
            <a:r>
              <a:rPr lang="en-US" dirty="0" smtClean="0"/>
              <a:t>All three forms of primitive persistence</a:t>
            </a:r>
          </a:p>
          <a:p>
            <a:pPr lvl="1"/>
            <a:r>
              <a:rPr lang="en-US" dirty="0" smtClean="0"/>
              <a:t>Files, streams, tables</a:t>
            </a:r>
          </a:p>
          <a:p>
            <a:r>
              <a:rPr lang="en-US" dirty="0" smtClean="0"/>
              <a:t>Inherently scalable</a:t>
            </a:r>
          </a:p>
          <a:p>
            <a:pPr lvl="1"/>
            <a:r>
              <a:rPr lang="en-US" dirty="0" smtClean="0"/>
              <a:t>Performance, cardinality, locality</a:t>
            </a:r>
          </a:p>
          <a:p>
            <a:r>
              <a:rPr lang="en-US" dirty="0" smtClean="0"/>
              <a:t>Uniform access and control</a:t>
            </a:r>
          </a:p>
          <a:p>
            <a:pPr lvl="1"/>
            <a:r>
              <a:rPr lang="en-US" dirty="0" smtClean="0"/>
              <a:t>Path names for all objects, identical permission scheme</a:t>
            </a:r>
          </a:p>
          <a:p>
            <a:endParaRPr lang="en-US" dirty="0"/>
          </a:p>
          <a:p>
            <a:r>
              <a:rPr lang="en-US" dirty="0" smtClean="0"/>
              <a:t>Oh</a:t>
            </a:r>
            <a:r>
              <a:rPr lang="mr-IN" dirty="0" smtClean="0"/>
              <a:t>…</a:t>
            </a:r>
            <a:r>
              <a:rPr lang="en-US" dirty="0" smtClean="0"/>
              <a:t>. got that already. Just need to wire it up to Kubernetes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03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hape 7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120" y="348104"/>
            <a:ext cx="6526355" cy="6002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80875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2" y="1040828"/>
            <a:ext cx="11931928" cy="498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550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66" y="1936750"/>
            <a:ext cx="1663700" cy="148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366" y="3273170"/>
            <a:ext cx="1130300" cy="181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0594" y="2231571"/>
            <a:ext cx="4063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Normally pods interact directly with node resources</a:t>
            </a:r>
          </a:p>
        </p:txBody>
      </p:sp>
    </p:spTree>
    <p:extLst>
      <p:ext uri="{BB962C8B-B14F-4D97-AF65-F5344CB8AC3E}">
        <p14:creationId xmlns:p14="http://schemas.microsoft.com/office/powerpoint/2010/main" xmlns="" val="351596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66" y="1936750"/>
            <a:ext cx="1663700" cy="148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366" y="4035176"/>
            <a:ext cx="1130300" cy="181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366" y="3410857"/>
            <a:ext cx="1663700" cy="76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34046" y="3341860"/>
            <a:ext cx="4063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We can install a volume plugin (recently introduced)</a:t>
            </a:r>
          </a:p>
        </p:txBody>
      </p:sp>
    </p:spTree>
    <p:extLst>
      <p:ext uri="{BB962C8B-B14F-4D97-AF65-F5344CB8AC3E}">
        <p14:creationId xmlns:p14="http://schemas.microsoft.com/office/powerpoint/2010/main" xmlns="" val="33719948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30" y="3717594"/>
            <a:ext cx="2235200" cy="118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366" y="1936750"/>
            <a:ext cx="1663700" cy="148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366" y="4035176"/>
            <a:ext cx="1130300" cy="181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366" y="3410857"/>
            <a:ext cx="166370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488" y="3999894"/>
            <a:ext cx="1168400" cy="63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2896" y="2394857"/>
            <a:ext cx="4063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This allows uniform access to files, tables and streams</a:t>
            </a:r>
          </a:p>
        </p:txBody>
      </p:sp>
    </p:spTree>
    <p:extLst>
      <p:ext uri="{BB962C8B-B14F-4D97-AF65-F5344CB8AC3E}">
        <p14:creationId xmlns:p14="http://schemas.microsoft.com/office/powerpoint/2010/main" xmlns="" val="20715349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Where does that take 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85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Installation of plugin is K8S level operation</a:t>
            </a:r>
          </a:p>
          <a:p>
            <a:pPr lvl="1"/>
            <a:r>
              <a:rPr lang="en-US" dirty="0" smtClean="0"/>
              <a:t>No per-node attention required</a:t>
            </a:r>
          </a:p>
          <a:p>
            <a:endParaRPr lang="en-US" dirty="0"/>
          </a:p>
          <a:p>
            <a:r>
              <a:rPr lang="en-US" dirty="0" smtClean="0"/>
              <a:t>Use of plugin is overlay operation</a:t>
            </a:r>
          </a:p>
          <a:p>
            <a:pPr lvl="1"/>
            <a:r>
              <a:rPr lang="en-US" dirty="0" smtClean="0"/>
              <a:t>No change needed for an container</a:t>
            </a:r>
          </a:p>
          <a:p>
            <a:pPr lvl="1"/>
            <a:r>
              <a:rPr lang="en-US" dirty="0" smtClean="0"/>
              <a:t>Any Helm chart can use the plugin for conventional file access</a:t>
            </a:r>
          </a:p>
          <a:p>
            <a:endParaRPr lang="en-US" dirty="0"/>
          </a:p>
          <a:p>
            <a:r>
              <a:rPr lang="en-US" dirty="0" smtClean="0"/>
              <a:t>Can share storage/compute or isolate or scale independently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7207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Consequences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is no longer a dirty word for Kubernetes</a:t>
            </a:r>
          </a:p>
          <a:p>
            <a:endParaRPr lang="en-US" dirty="0"/>
          </a:p>
          <a:p>
            <a:r>
              <a:rPr lang="en-US" dirty="0" smtClean="0"/>
              <a:t>HPC can run on K8S</a:t>
            </a:r>
          </a:p>
          <a:p>
            <a:endParaRPr lang="en-US" dirty="0"/>
          </a:p>
          <a:p>
            <a:r>
              <a:rPr lang="en-US" dirty="0" smtClean="0"/>
              <a:t>Boring things can run on K8S without storage appliances</a:t>
            </a:r>
          </a:p>
          <a:p>
            <a:endParaRPr lang="en-US" dirty="0"/>
          </a:p>
          <a:p>
            <a:r>
              <a:rPr lang="en-US" dirty="0" smtClean="0"/>
              <a:t>Previously crazy ideas can now be valuable</a:t>
            </a:r>
          </a:p>
          <a:p>
            <a:endParaRPr lang="en-US" dirty="0"/>
          </a:p>
          <a:p>
            <a:r>
              <a:rPr lang="en-US" dirty="0" smtClean="0"/>
              <a:t>Complexity is largely not visible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929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07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/>
          <p:nvPr/>
        </p:nvSpPr>
        <p:spPr>
          <a:xfrm>
            <a:off x="5413730" y="4033870"/>
            <a:ext cx="1815946" cy="2245579"/>
          </a:xfrm>
          <a:prstGeom prst="roundRect">
            <a:avLst>
              <a:gd name="adj" fmla="val 16667"/>
            </a:avLst>
          </a:prstGeom>
          <a:solidFill>
            <a:srgbClr val="FFF4D4"/>
          </a:solidFill>
          <a:ln w="25400" cap="flat" cmpd="sng">
            <a:solidFill>
              <a:srgbClr val="DEA6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1"/>
          <p:cNvSpPr txBox="1">
            <a:spLocks noGrp="1"/>
          </p:cNvSpPr>
          <p:nvPr>
            <p:ph type="title"/>
          </p:nvPr>
        </p:nvSpPr>
        <p:spPr>
          <a:xfrm>
            <a:off x="851747" y="371745"/>
            <a:ext cx="11346303" cy="575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6734" tIns="63350" rIns="126734" bIns="63350" rtlCol="0" anchor="ctr" anchorCtr="0">
            <a:noAutofit/>
          </a:bodyPr>
          <a:lstStyle/>
          <a:p>
            <a:pPr>
              <a:buSzPts val="2250"/>
            </a:pPr>
            <a:r>
              <a:rPr lang="en" sz="2999"/>
              <a:t>Cloud as-is: No unified data access or security concepts</a:t>
            </a:r>
            <a:endParaRPr/>
          </a:p>
        </p:txBody>
      </p:sp>
      <p:pic>
        <p:nvPicPr>
          <p:cNvPr id="272" name="Google Shape;272;p41" descr="Icon_Big-Data_Cloud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3806" y="5048929"/>
            <a:ext cx="1069884" cy="99586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/>
        </p:nvSpPr>
        <p:spPr>
          <a:xfrm>
            <a:off x="5742658" y="5734899"/>
            <a:ext cx="1271931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pic>
        <p:nvPicPr>
          <p:cNvPr id="274" name="Google Shape;274;p41" descr="search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5580" y="1401309"/>
            <a:ext cx="1085020" cy="10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 txBox="1"/>
          <p:nvPr/>
        </p:nvSpPr>
        <p:spPr>
          <a:xfrm>
            <a:off x="2584046" y="1791912"/>
            <a:ext cx="1530685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Application</a:t>
            </a:r>
            <a:endParaRPr sz="2399"/>
          </a:p>
        </p:txBody>
      </p:sp>
      <p:pic>
        <p:nvPicPr>
          <p:cNvPr id="276" name="Google Shape;276;p41" descr="Icon_Use-Cases_White_Data-Mining_v1_300x300px_cl_bk-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8653" y="1768878"/>
            <a:ext cx="431582" cy="409168"/>
          </a:xfrm>
          <a:prstGeom prst="rect">
            <a:avLst/>
          </a:prstGeom>
          <a:solidFill>
            <a:srgbClr val="C8102E"/>
          </a:solidFill>
          <a:ln>
            <a:noFill/>
          </a:ln>
        </p:spPr>
      </p:pic>
      <p:cxnSp>
        <p:nvCxnSpPr>
          <p:cNvPr id="277" name="Google Shape;277;p41"/>
          <p:cNvCxnSpPr/>
          <p:nvPr/>
        </p:nvCxnSpPr>
        <p:spPr>
          <a:xfrm>
            <a:off x="4256439" y="1961145"/>
            <a:ext cx="1040144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278" name="Google Shape;278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4710" y="1762320"/>
            <a:ext cx="510834" cy="4835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41"/>
          <p:cNvGrpSpPr/>
          <p:nvPr/>
        </p:nvGrpSpPr>
        <p:grpSpPr>
          <a:xfrm>
            <a:off x="6042827" y="3821177"/>
            <a:ext cx="467793" cy="467914"/>
            <a:chOff x="2160733" y="2580906"/>
            <a:chExt cx="937728" cy="937728"/>
          </a:xfrm>
        </p:grpSpPr>
        <p:sp>
          <p:nvSpPr>
            <p:cNvPr id="280" name="Google Shape;280;p41"/>
            <p:cNvSpPr/>
            <p:nvPr/>
          </p:nvSpPr>
          <p:spPr>
            <a:xfrm>
              <a:off x="2160733" y="2580906"/>
              <a:ext cx="937728" cy="937728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2338742" y="2739706"/>
              <a:ext cx="588992" cy="620006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2459836" y="3078250"/>
              <a:ext cx="73732" cy="185871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2766481" y="3103211"/>
              <a:ext cx="45719" cy="146240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2577690" y="2860211"/>
              <a:ext cx="116441" cy="116441"/>
            </a:xfrm>
            <a:prstGeom prst="ellipse">
              <a:avLst/>
            </a:prstGeom>
            <a:solidFill>
              <a:srgbClr val="9DB3AE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cxnSp>
        <p:nvCxnSpPr>
          <p:cNvPr id="285" name="Google Shape;285;p41"/>
          <p:cNvCxnSpPr/>
          <p:nvPr/>
        </p:nvCxnSpPr>
        <p:spPr>
          <a:xfrm>
            <a:off x="5915539" y="2559500"/>
            <a:ext cx="328052" cy="1097482"/>
          </a:xfrm>
          <a:prstGeom prst="straightConnector1">
            <a:avLst/>
          </a:prstGeom>
          <a:noFill/>
          <a:ln w="28575" cap="flat" cmpd="sng">
            <a:solidFill>
              <a:srgbClr val="DEA60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86" name="Google Shape;286;p41"/>
          <p:cNvSpPr txBox="1"/>
          <p:nvPr/>
        </p:nvSpPr>
        <p:spPr>
          <a:xfrm>
            <a:off x="6026347" y="2868927"/>
            <a:ext cx="650009" cy="73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3999">
                <a:solidFill>
                  <a:srgbClr val="DEA60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✓</a:t>
            </a:r>
            <a:endParaRPr sz="3999">
              <a:solidFill>
                <a:srgbClr val="DEA602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6618303" y="3874878"/>
            <a:ext cx="447085" cy="28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066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</a:t>
            </a:r>
            <a:endParaRPr sz="2399"/>
          </a:p>
        </p:txBody>
      </p:sp>
      <p:pic>
        <p:nvPicPr>
          <p:cNvPr id="288" name="Google Shape;288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9288" y="5429527"/>
            <a:ext cx="425612" cy="26475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6256925" y="2306043"/>
            <a:ext cx="1363425" cy="3384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 Connector</a:t>
            </a:r>
            <a:endParaRPr sz="2399"/>
          </a:p>
        </p:txBody>
      </p:sp>
      <p:sp>
        <p:nvSpPr>
          <p:cNvPr id="290" name="Google Shape;290;p41"/>
          <p:cNvSpPr txBox="1"/>
          <p:nvPr/>
        </p:nvSpPr>
        <p:spPr>
          <a:xfrm>
            <a:off x="8288192" y="1279809"/>
            <a:ext cx="3765346" cy="1107707"/>
          </a:xfrm>
          <a:prstGeom prst="rect">
            <a:avLst/>
          </a:prstGeom>
          <a:noFill/>
          <a:ln w="9525" cap="flat" cmpd="sng">
            <a:solidFill>
              <a:srgbClr val="0023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cloud vendor strategy: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 lock in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failover in case of global outage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 Edge capabilities</a:t>
            </a:r>
            <a:endParaRPr sz="2399"/>
          </a:p>
        </p:txBody>
      </p:sp>
      <p:sp>
        <p:nvSpPr>
          <p:cNvPr id="291" name="Google Shape;291;p41"/>
          <p:cNvSpPr txBox="1"/>
          <p:nvPr/>
        </p:nvSpPr>
        <p:spPr>
          <a:xfrm>
            <a:off x="2735774" y="4709652"/>
            <a:ext cx="2828920" cy="98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Services:</a:t>
            </a:r>
            <a:endParaRPr sz="2399"/>
          </a:p>
          <a:p>
            <a:pPr marL="228543" indent="-22854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Kinesis &amp; Elastic MapReduce</a:t>
            </a:r>
            <a:endParaRPr sz="2399"/>
          </a:p>
          <a:p>
            <a:pPr marL="228543" indent="-22854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Redshift &amp; DynamoDB</a:t>
            </a:r>
            <a:endParaRPr sz="2399"/>
          </a:p>
          <a:p>
            <a:pPr marL="228543" indent="-22854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S3 &amp; Glacier</a:t>
            </a:r>
            <a:endParaRPr sz="2399"/>
          </a:p>
        </p:txBody>
      </p:sp>
      <p:grpSp>
        <p:nvGrpSpPr>
          <p:cNvPr id="292" name="Google Shape;292;p41"/>
          <p:cNvGrpSpPr/>
          <p:nvPr/>
        </p:nvGrpSpPr>
        <p:grpSpPr>
          <a:xfrm>
            <a:off x="5817444" y="4801984"/>
            <a:ext cx="1018221" cy="377672"/>
            <a:chOff x="1196431" y="3537524"/>
            <a:chExt cx="763865" cy="283328"/>
          </a:xfrm>
        </p:grpSpPr>
        <p:pic>
          <p:nvPicPr>
            <p:cNvPr id="293" name="Google Shape;293;p4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4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xmlns="" val="404990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/>
          <p:nvPr/>
        </p:nvSpPr>
        <p:spPr>
          <a:xfrm>
            <a:off x="5413730" y="4033870"/>
            <a:ext cx="1815946" cy="2245579"/>
          </a:xfrm>
          <a:prstGeom prst="roundRect">
            <a:avLst>
              <a:gd name="adj" fmla="val 16667"/>
            </a:avLst>
          </a:prstGeom>
          <a:solidFill>
            <a:srgbClr val="FFF4D4"/>
          </a:solidFill>
          <a:ln w="25400" cap="flat" cmpd="sng">
            <a:solidFill>
              <a:srgbClr val="DEA6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851747" y="371745"/>
            <a:ext cx="11346303" cy="575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6734" tIns="63350" rIns="126734" bIns="63350" rtlCol="0" anchor="ctr" anchorCtr="0">
            <a:noAutofit/>
          </a:bodyPr>
          <a:lstStyle/>
          <a:p>
            <a:pPr>
              <a:buSzPts val="2250"/>
            </a:pPr>
            <a:r>
              <a:rPr lang="en" sz="2999"/>
              <a:t>Cloud as-is: No unified data access or security concepts</a:t>
            </a:r>
            <a:endParaRPr/>
          </a:p>
        </p:txBody>
      </p:sp>
      <p:pic>
        <p:nvPicPr>
          <p:cNvPr id="303" name="Google Shape;303;p42" descr="Icon_Big-Data_Cloud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3806" y="5048929"/>
            <a:ext cx="1069884" cy="99586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 txBox="1"/>
          <p:nvPr/>
        </p:nvSpPr>
        <p:spPr>
          <a:xfrm>
            <a:off x="5742658" y="5734899"/>
            <a:ext cx="1271931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pic>
        <p:nvPicPr>
          <p:cNvPr id="305" name="Google Shape;305;p42" descr="search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5580" y="1401309"/>
            <a:ext cx="1085020" cy="10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2584046" y="1791912"/>
            <a:ext cx="1530685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Application</a:t>
            </a:r>
            <a:endParaRPr sz="2399"/>
          </a:p>
        </p:txBody>
      </p:sp>
      <p:pic>
        <p:nvPicPr>
          <p:cNvPr id="307" name="Google Shape;307;p42" descr="Icon_Use-Cases_White_Data-Mining_v1_300x300px_cl_bk-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8653" y="1768878"/>
            <a:ext cx="431582" cy="409168"/>
          </a:xfrm>
          <a:prstGeom prst="rect">
            <a:avLst/>
          </a:prstGeom>
          <a:solidFill>
            <a:srgbClr val="C8102E"/>
          </a:solidFill>
          <a:ln>
            <a:noFill/>
          </a:ln>
        </p:spPr>
      </p:pic>
      <p:cxnSp>
        <p:nvCxnSpPr>
          <p:cNvPr id="308" name="Google Shape;308;p42"/>
          <p:cNvCxnSpPr/>
          <p:nvPr/>
        </p:nvCxnSpPr>
        <p:spPr>
          <a:xfrm>
            <a:off x="4256439" y="1961145"/>
            <a:ext cx="1040144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309" name="Google Shape;309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4710" y="1762320"/>
            <a:ext cx="510834" cy="4835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42"/>
          <p:cNvGrpSpPr/>
          <p:nvPr/>
        </p:nvGrpSpPr>
        <p:grpSpPr>
          <a:xfrm>
            <a:off x="6042827" y="3821177"/>
            <a:ext cx="467793" cy="467914"/>
            <a:chOff x="2160733" y="2580906"/>
            <a:chExt cx="937728" cy="937728"/>
          </a:xfrm>
        </p:grpSpPr>
        <p:sp>
          <p:nvSpPr>
            <p:cNvPr id="311" name="Google Shape;311;p42"/>
            <p:cNvSpPr/>
            <p:nvPr/>
          </p:nvSpPr>
          <p:spPr>
            <a:xfrm>
              <a:off x="2160733" y="2580906"/>
              <a:ext cx="937728" cy="937728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2338742" y="2739706"/>
              <a:ext cx="588992" cy="620006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2459836" y="3078250"/>
              <a:ext cx="73732" cy="185871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2766481" y="3103211"/>
              <a:ext cx="45719" cy="146240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2577690" y="2860211"/>
              <a:ext cx="116441" cy="116441"/>
            </a:xfrm>
            <a:prstGeom prst="ellipse">
              <a:avLst/>
            </a:prstGeom>
            <a:solidFill>
              <a:srgbClr val="9DB3AE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cxnSp>
        <p:nvCxnSpPr>
          <p:cNvPr id="316" name="Google Shape;316;p42"/>
          <p:cNvCxnSpPr/>
          <p:nvPr/>
        </p:nvCxnSpPr>
        <p:spPr>
          <a:xfrm>
            <a:off x="5915539" y="2559500"/>
            <a:ext cx="328052" cy="1097482"/>
          </a:xfrm>
          <a:prstGeom prst="straightConnector1">
            <a:avLst/>
          </a:prstGeom>
          <a:noFill/>
          <a:ln w="28575" cap="flat" cmpd="sng">
            <a:solidFill>
              <a:srgbClr val="DEA60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17" name="Google Shape;317;p42"/>
          <p:cNvSpPr txBox="1"/>
          <p:nvPr/>
        </p:nvSpPr>
        <p:spPr>
          <a:xfrm>
            <a:off x="6026347" y="2868927"/>
            <a:ext cx="650009" cy="73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3999">
                <a:solidFill>
                  <a:srgbClr val="DEA60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✓</a:t>
            </a:r>
            <a:endParaRPr sz="3999">
              <a:solidFill>
                <a:srgbClr val="DEA602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6618303" y="3874878"/>
            <a:ext cx="447085" cy="28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066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</a:t>
            </a:r>
            <a:endParaRPr sz="2399"/>
          </a:p>
        </p:txBody>
      </p:sp>
      <p:pic>
        <p:nvPicPr>
          <p:cNvPr id="319" name="Google Shape;319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9288" y="5429527"/>
            <a:ext cx="425612" cy="26475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/>
        </p:nvSpPr>
        <p:spPr>
          <a:xfrm>
            <a:off x="6256925" y="2306043"/>
            <a:ext cx="1363425" cy="3384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 Connector</a:t>
            </a:r>
            <a:endParaRPr sz="2399"/>
          </a:p>
        </p:txBody>
      </p:sp>
      <p:sp>
        <p:nvSpPr>
          <p:cNvPr id="321" name="Google Shape;321;p42"/>
          <p:cNvSpPr txBox="1"/>
          <p:nvPr/>
        </p:nvSpPr>
        <p:spPr>
          <a:xfrm>
            <a:off x="2735774" y="4709652"/>
            <a:ext cx="2828920" cy="98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Services:</a:t>
            </a:r>
            <a:endParaRPr sz="2399"/>
          </a:p>
          <a:p>
            <a:pPr marL="228543" indent="-22854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Kinesis &amp; Elastic MapReduce</a:t>
            </a:r>
            <a:endParaRPr sz="2399"/>
          </a:p>
          <a:p>
            <a:pPr marL="228543" indent="-22854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Redshift &amp; DynamoDB</a:t>
            </a:r>
            <a:endParaRPr sz="2399"/>
          </a:p>
          <a:p>
            <a:pPr marL="228543" indent="-22854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S3 &amp; Glacier</a:t>
            </a:r>
            <a:endParaRPr sz="2399"/>
          </a:p>
        </p:txBody>
      </p:sp>
      <p:sp>
        <p:nvSpPr>
          <p:cNvPr id="322" name="Google Shape;322;p42"/>
          <p:cNvSpPr/>
          <p:nvPr/>
        </p:nvSpPr>
        <p:spPr>
          <a:xfrm>
            <a:off x="7470059" y="4033870"/>
            <a:ext cx="1815946" cy="224557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D202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" name="Google Shape;323;p42"/>
          <p:cNvGrpSpPr/>
          <p:nvPr/>
        </p:nvGrpSpPr>
        <p:grpSpPr>
          <a:xfrm>
            <a:off x="8054295" y="3808409"/>
            <a:ext cx="467793" cy="467914"/>
            <a:chOff x="2113113" y="3598553"/>
            <a:chExt cx="937728" cy="937728"/>
          </a:xfrm>
        </p:grpSpPr>
        <p:sp>
          <p:nvSpPr>
            <p:cNvPr id="324" name="Google Shape;324;p42"/>
            <p:cNvSpPr/>
            <p:nvPr/>
          </p:nvSpPr>
          <p:spPr>
            <a:xfrm>
              <a:off x="2113113" y="3598553"/>
              <a:ext cx="937728" cy="937728"/>
            </a:xfrm>
            <a:prstGeom prst="roundRect">
              <a:avLst>
                <a:gd name="adj" fmla="val 16667"/>
              </a:avLst>
            </a:prstGeom>
            <a:solidFill>
              <a:srgbClr val="7BABC8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2177063" y="3860566"/>
              <a:ext cx="818325" cy="393809"/>
            </a:xfrm>
            <a:prstGeom prst="hexagon">
              <a:avLst>
                <a:gd name="adj" fmla="val 43625"/>
                <a:gd name="vf" fmla="val 115470"/>
              </a:avLst>
            </a:prstGeom>
            <a:solidFill>
              <a:srgbClr val="7BABC8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0" tIns="45688" rIns="91410" bIns="45688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2367698" y="4017505"/>
              <a:ext cx="116441" cy="116441"/>
            </a:xfrm>
            <a:prstGeom prst="ellipse">
              <a:avLst/>
            </a:prstGeom>
            <a:solidFill>
              <a:srgbClr val="7BABC8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2692568" y="4009882"/>
              <a:ext cx="116441" cy="116441"/>
            </a:xfrm>
            <a:prstGeom prst="ellipse">
              <a:avLst/>
            </a:prstGeom>
            <a:solidFill>
              <a:srgbClr val="7BABC8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2533568" y="3913876"/>
              <a:ext cx="116441" cy="116441"/>
            </a:xfrm>
            <a:prstGeom prst="ellipse">
              <a:avLst/>
            </a:prstGeom>
            <a:solidFill>
              <a:srgbClr val="7BABC8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329" name="Google Shape;329;p42"/>
          <p:cNvSpPr txBox="1"/>
          <p:nvPr/>
        </p:nvSpPr>
        <p:spPr>
          <a:xfrm>
            <a:off x="8674631" y="3874878"/>
            <a:ext cx="447085" cy="28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066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</a:t>
            </a:r>
            <a:endParaRPr sz="2399"/>
          </a:p>
        </p:txBody>
      </p:sp>
      <p:pic>
        <p:nvPicPr>
          <p:cNvPr id="330" name="Google Shape;330;p42" descr="Icon_Big-Data_Cloud-01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65680" y="5043251"/>
            <a:ext cx="1043071" cy="96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92798" y="5373688"/>
            <a:ext cx="710266" cy="3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/>
        </p:nvSpPr>
        <p:spPr>
          <a:xfrm>
            <a:off x="9481132" y="4709652"/>
            <a:ext cx="2828920" cy="98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Services:</a:t>
            </a:r>
            <a:endParaRPr sz="2399"/>
          </a:p>
          <a:p>
            <a:pPr marL="228543" indent="-22854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 Insight</a:t>
            </a:r>
            <a:endParaRPr sz="2399"/>
          </a:p>
          <a:p>
            <a:pPr marL="228543" indent="-22854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Server &amp; CosmosDB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543" indent="-22854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Blob &amp; DataLakeStore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8007938" y="1240805"/>
            <a:ext cx="4112106" cy="1353865"/>
          </a:xfrm>
          <a:prstGeom prst="rect">
            <a:avLst/>
          </a:prstGeom>
          <a:noFill/>
          <a:ln w="9525" cap="flat" cmpd="sng">
            <a:solidFill>
              <a:srgbClr val="0023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 cloud strategy: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data movement between clouds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any other cloud:</a:t>
            </a:r>
            <a:endParaRPr sz="2399"/>
          </a:p>
          <a:p>
            <a:pPr marL="742765" lvl="1" indent="-28567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API‘s: application breaks </a:t>
            </a:r>
            <a:endParaRPr sz="2399"/>
          </a:p>
          <a:p>
            <a:pPr marL="742765" lvl="1" indent="-28567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Security concept</a:t>
            </a:r>
            <a:endParaRPr sz="2399"/>
          </a:p>
        </p:txBody>
      </p:sp>
      <p:cxnSp>
        <p:nvCxnSpPr>
          <p:cNvPr id="334" name="Google Shape;334;p42"/>
          <p:cNvCxnSpPr/>
          <p:nvPr/>
        </p:nvCxnSpPr>
        <p:spPr>
          <a:xfrm>
            <a:off x="6367817" y="2546748"/>
            <a:ext cx="1725024" cy="1069728"/>
          </a:xfrm>
          <a:prstGeom prst="straightConnector1">
            <a:avLst/>
          </a:prstGeom>
          <a:noFill/>
          <a:ln w="28575" cap="flat" cmpd="sng">
            <a:solidFill>
              <a:srgbClr val="DD202F"/>
            </a:solidFill>
            <a:prstDash val="dash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35" name="Google Shape;335;p42"/>
          <p:cNvSpPr/>
          <p:nvPr/>
        </p:nvSpPr>
        <p:spPr>
          <a:xfrm>
            <a:off x="7120017" y="2957092"/>
            <a:ext cx="439711" cy="385995"/>
          </a:xfrm>
          <a:prstGeom prst="mathMultiply">
            <a:avLst>
              <a:gd name="adj1" fmla="val 23520"/>
            </a:avLst>
          </a:prstGeom>
          <a:solidFill>
            <a:srgbClr val="FF7E79"/>
          </a:solidFill>
          <a:ln w="9525" cap="flat" cmpd="sng">
            <a:solidFill>
              <a:srgbClr val="DD202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336" name="Google Shape;336;p42"/>
          <p:cNvGrpSpPr/>
          <p:nvPr/>
        </p:nvGrpSpPr>
        <p:grpSpPr>
          <a:xfrm>
            <a:off x="5817444" y="4801984"/>
            <a:ext cx="1018221" cy="377672"/>
            <a:chOff x="1196431" y="3537524"/>
            <a:chExt cx="763865" cy="283328"/>
          </a:xfrm>
        </p:grpSpPr>
        <p:pic>
          <p:nvPicPr>
            <p:cNvPr id="337" name="Google Shape;337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42"/>
          <p:cNvGrpSpPr/>
          <p:nvPr/>
        </p:nvGrpSpPr>
        <p:grpSpPr>
          <a:xfrm>
            <a:off x="7992333" y="4801984"/>
            <a:ext cx="1018221" cy="377672"/>
            <a:chOff x="1196431" y="3537524"/>
            <a:chExt cx="763865" cy="283328"/>
          </a:xfrm>
        </p:grpSpPr>
        <p:pic>
          <p:nvPicPr>
            <p:cNvPr id="341" name="Google Shape;341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4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xmlns="" val="24605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/>
          <p:nvPr/>
        </p:nvSpPr>
        <p:spPr>
          <a:xfrm>
            <a:off x="3143201" y="4033870"/>
            <a:ext cx="1815946" cy="224557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D202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5413730" y="4033870"/>
            <a:ext cx="1815946" cy="2245579"/>
          </a:xfrm>
          <a:prstGeom prst="roundRect">
            <a:avLst>
              <a:gd name="adj" fmla="val 16667"/>
            </a:avLst>
          </a:prstGeom>
          <a:solidFill>
            <a:srgbClr val="FFF4D4"/>
          </a:solidFill>
          <a:ln w="25400" cap="flat" cmpd="sng">
            <a:solidFill>
              <a:srgbClr val="DEA6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3"/>
          <p:cNvSpPr/>
          <p:nvPr/>
        </p:nvSpPr>
        <p:spPr>
          <a:xfrm>
            <a:off x="7470059" y="4033870"/>
            <a:ext cx="1815946" cy="224557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D202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3"/>
          <p:cNvSpPr/>
          <p:nvPr/>
        </p:nvSpPr>
        <p:spPr>
          <a:xfrm>
            <a:off x="9697749" y="4033870"/>
            <a:ext cx="1815946" cy="224557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D202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/>
          <p:nvPr/>
        </p:nvSpPr>
        <p:spPr>
          <a:xfrm>
            <a:off x="1086872" y="4033870"/>
            <a:ext cx="1815946" cy="224557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D202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3"/>
          <p:cNvSpPr txBox="1">
            <a:spLocks noGrp="1"/>
          </p:cNvSpPr>
          <p:nvPr>
            <p:ph type="title"/>
          </p:nvPr>
        </p:nvSpPr>
        <p:spPr>
          <a:xfrm>
            <a:off x="851747" y="371745"/>
            <a:ext cx="11346303" cy="575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6734" tIns="63350" rIns="126734" bIns="63350" rtlCol="0" anchor="ctr" anchorCtr="0">
            <a:noAutofit/>
          </a:bodyPr>
          <a:lstStyle/>
          <a:p>
            <a:pPr>
              <a:buSzPts val="2250"/>
            </a:pPr>
            <a:r>
              <a:rPr lang="en" sz="2999"/>
              <a:t>Cloud as-is: No unified data access or security concepts</a:t>
            </a:r>
            <a:endParaRPr/>
          </a:p>
        </p:txBody>
      </p:sp>
      <p:pic>
        <p:nvPicPr>
          <p:cNvPr id="355" name="Google Shape;355;p43" descr="Icon_Big-Data_Cloud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3806" y="5048929"/>
            <a:ext cx="1069884" cy="99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3" descr="Icon_Edge_grey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6393" y="5297355"/>
            <a:ext cx="352891" cy="56282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/>
        </p:nvSpPr>
        <p:spPr>
          <a:xfrm>
            <a:off x="1764940" y="5771776"/>
            <a:ext cx="652758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Edge</a:t>
            </a:r>
            <a:endParaRPr sz="2399"/>
          </a:p>
        </p:txBody>
      </p:sp>
      <p:sp>
        <p:nvSpPr>
          <p:cNvPr id="358" name="Google Shape;358;p43"/>
          <p:cNvSpPr txBox="1"/>
          <p:nvPr/>
        </p:nvSpPr>
        <p:spPr>
          <a:xfrm>
            <a:off x="3525998" y="5760794"/>
            <a:ext cx="1282629" cy="55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Private Cloud</a:t>
            </a:r>
            <a:endParaRPr sz="2399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On Premise</a:t>
            </a:r>
            <a:endParaRPr sz="2399"/>
          </a:p>
        </p:txBody>
      </p:sp>
      <p:sp>
        <p:nvSpPr>
          <p:cNvPr id="359" name="Google Shape;359;p43"/>
          <p:cNvSpPr txBox="1"/>
          <p:nvPr/>
        </p:nvSpPr>
        <p:spPr>
          <a:xfrm>
            <a:off x="5742658" y="5734899"/>
            <a:ext cx="1271931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sp>
        <p:nvSpPr>
          <p:cNvPr id="360" name="Google Shape;360;p43"/>
          <p:cNvSpPr txBox="1"/>
          <p:nvPr/>
        </p:nvSpPr>
        <p:spPr>
          <a:xfrm>
            <a:off x="7914009" y="5726068"/>
            <a:ext cx="1675894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sp>
        <p:nvSpPr>
          <p:cNvPr id="361" name="Google Shape;361;p43"/>
          <p:cNvSpPr txBox="1"/>
          <p:nvPr/>
        </p:nvSpPr>
        <p:spPr>
          <a:xfrm>
            <a:off x="9975682" y="5721769"/>
            <a:ext cx="1675894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sp>
        <p:nvSpPr>
          <p:cNvPr id="362" name="Google Shape;362;p43"/>
          <p:cNvSpPr txBox="1"/>
          <p:nvPr/>
        </p:nvSpPr>
        <p:spPr>
          <a:xfrm>
            <a:off x="2291445" y="3874878"/>
            <a:ext cx="447085" cy="28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066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</a:t>
            </a:r>
            <a:endParaRPr sz="2399"/>
          </a:p>
        </p:txBody>
      </p:sp>
      <p:pic>
        <p:nvPicPr>
          <p:cNvPr id="363" name="Google Shape;363;p43" descr="search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5580" y="1401309"/>
            <a:ext cx="1085020" cy="10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/>
        </p:nvSpPr>
        <p:spPr>
          <a:xfrm>
            <a:off x="2584046" y="1791912"/>
            <a:ext cx="1530685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Application</a:t>
            </a:r>
            <a:endParaRPr sz="2399"/>
          </a:p>
        </p:txBody>
      </p:sp>
      <p:pic>
        <p:nvPicPr>
          <p:cNvPr id="365" name="Google Shape;365;p43" descr="Icon_Use-Cases_White_Data-Mining_v1_300x300px_cl_bk-0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18653" y="1768878"/>
            <a:ext cx="431582" cy="409168"/>
          </a:xfrm>
          <a:prstGeom prst="rect">
            <a:avLst/>
          </a:prstGeom>
          <a:solidFill>
            <a:srgbClr val="C8102E"/>
          </a:solidFill>
          <a:ln>
            <a:noFill/>
          </a:ln>
        </p:spPr>
      </p:pic>
      <p:cxnSp>
        <p:nvCxnSpPr>
          <p:cNvPr id="366" name="Google Shape;366;p43"/>
          <p:cNvCxnSpPr/>
          <p:nvPr/>
        </p:nvCxnSpPr>
        <p:spPr>
          <a:xfrm>
            <a:off x="4256439" y="1961145"/>
            <a:ext cx="1040144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367" name="Google Shape;367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44710" y="1762320"/>
            <a:ext cx="510834" cy="4835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43"/>
          <p:cNvGrpSpPr/>
          <p:nvPr/>
        </p:nvGrpSpPr>
        <p:grpSpPr>
          <a:xfrm>
            <a:off x="1764641" y="3813850"/>
            <a:ext cx="467793" cy="467914"/>
            <a:chOff x="987552" y="3856188"/>
            <a:chExt cx="937728" cy="937728"/>
          </a:xfrm>
        </p:grpSpPr>
        <p:sp>
          <p:nvSpPr>
            <p:cNvPr id="369" name="Google Shape;369;p43"/>
            <p:cNvSpPr/>
            <p:nvPr/>
          </p:nvSpPr>
          <p:spPr>
            <a:xfrm>
              <a:off x="987552" y="3856188"/>
              <a:ext cx="937728" cy="937728"/>
            </a:xfrm>
            <a:prstGeom prst="roundRect">
              <a:avLst>
                <a:gd name="adj" fmla="val 16667"/>
              </a:avLst>
            </a:prstGeom>
            <a:solidFill>
              <a:srgbClr val="7CABC9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70" name="Google Shape;370;p43"/>
            <p:cNvSpPr/>
            <p:nvPr/>
          </p:nvSpPr>
          <p:spPr>
            <a:xfrm>
              <a:off x="1150060" y="3998006"/>
              <a:ext cx="623867" cy="623867"/>
            </a:xfrm>
            <a:prstGeom prst="ellipse">
              <a:avLst/>
            </a:prstGeom>
            <a:solidFill>
              <a:srgbClr val="7CABC9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0" tIns="45688" rIns="91410" bIns="45688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71" name="Google Shape;371;p43"/>
            <p:cNvSpPr/>
            <p:nvPr/>
          </p:nvSpPr>
          <p:spPr>
            <a:xfrm>
              <a:off x="1398195" y="4133556"/>
              <a:ext cx="116441" cy="116441"/>
            </a:xfrm>
            <a:prstGeom prst="ellipse">
              <a:avLst/>
            </a:prstGeom>
            <a:solidFill>
              <a:srgbClr val="7CABC9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72" name="Google Shape;372;p43"/>
            <p:cNvSpPr/>
            <p:nvPr/>
          </p:nvSpPr>
          <p:spPr>
            <a:xfrm>
              <a:off x="1270974" y="4284629"/>
              <a:ext cx="116441" cy="116441"/>
            </a:xfrm>
            <a:prstGeom prst="ellipse">
              <a:avLst/>
            </a:prstGeom>
            <a:solidFill>
              <a:srgbClr val="7CABC9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73" name="Google Shape;373;p43"/>
            <p:cNvSpPr/>
            <p:nvPr/>
          </p:nvSpPr>
          <p:spPr>
            <a:xfrm>
              <a:off x="1517464" y="4284629"/>
              <a:ext cx="116441" cy="116441"/>
            </a:xfrm>
            <a:prstGeom prst="ellipse">
              <a:avLst/>
            </a:prstGeom>
            <a:solidFill>
              <a:srgbClr val="7CABC9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374" name="Google Shape;374;p43"/>
          <p:cNvGrpSpPr/>
          <p:nvPr/>
        </p:nvGrpSpPr>
        <p:grpSpPr>
          <a:xfrm>
            <a:off x="3856158" y="3822730"/>
            <a:ext cx="467793" cy="467914"/>
            <a:chOff x="965711" y="2597581"/>
            <a:chExt cx="937728" cy="937728"/>
          </a:xfrm>
        </p:grpSpPr>
        <p:sp>
          <p:nvSpPr>
            <p:cNvPr id="375" name="Google Shape;375;p43"/>
            <p:cNvSpPr/>
            <p:nvPr/>
          </p:nvSpPr>
          <p:spPr>
            <a:xfrm>
              <a:off x="965711" y="2597581"/>
              <a:ext cx="937728" cy="937728"/>
            </a:xfrm>
            <a:prstGeom prst="roundRect">
              <a:avLst>
                <a:gd name="adj" fmla="val 16667"/>
              </a:avLst>
            </a:prstGeom>
            <a:solidFill>
              <a:srgbClr val="F25A73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76" name="Google Shape;376;p43"/>
            <p:cNvSpPr/>
            <p:nvPr/>
          </p:nvSpPr>
          <p:spPr>
            <a:xfrm>
              <a:off x="1122641" y="2886178"/>
              <a:ext cx="623867" cy="309982"/>
            </a:xfrm>
            <a:prstGeom prst="roundRect">
              <a:avLst>
                <a:gd name="adj" fmla="val 16667"/>
              </a:avLst>
            </a:prstGeom>
            <a:solidFill>
              <a:srgbClr val="F25A73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0" tIns="45688" rIns="91410" bIns="45688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77" name="Google Shape;377;p43"/>
            <p:cNvSpPr/>
            <p:nvPr/>
          </p:nvSpPr>
          <p:spPr>
            <a:xfrm>
              <a:off x="1254996" y="2941984"/>
              <a:ext cx="73732" cy="185871"/>
            </a:xfrm>
            <a:prstGeom prst="roundRect">
              <a:avLst>
                <a:gd name="adj" fmla="val 16667"/>
              </a:avLst>
            </a:prstGeom>
            <a:solidFill>
              <a:srgbClr val="F25A73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1566531" y="2966945"/>
              <a:ext cx="45719" cy="146240"/>
            </a:xfrm>
            <a:prstGeom prst="roundRect">
              <a:avLst>
                <a:gd name="adj" fmla="val 16667"/>
              </a:avLst>
            </a:prstGeom>
            <a:solidFill>
              <a:srgbClr val="F25A73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379" name="Google Shape;379;p43"/>
          <p:cNvGrpSpPr/>
          <p:nvPr/>
        </p:nvGrpSpPr>
        <p:grpSpPr>
          <a:xfrm>
            <a:off x="6042827" y="3821177"/>
            <a:ext cx="467793" cy="467914"/>
            <a:chOff x="2160733" y="2580906"/>
            <a:chExt cx="937728" cy="937728"/>
          </a:xfrm>
        </p:grpSpPr>
        <p:sp>
          <p:nvSpPr>
            <p:cNvPr id="380" name="Google Shape;380;p43"/>
            <p:cNvSpPr/>
            <p:nvPr/>
          </p:nvSpPr>
          <p:spPr>
            <a:xfrm>
              <a:off x="2160733" y="2580906"/>
              <a:ext cx="937728" cy="937728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81" name="Google Shape;381;p43"/>
            <p:cNvSpPr/>
            <p:nvPr/>
          </p:nvSpPr>
          <p:spPr>
            <a:xfrm>
              <a:off x="2338742" y="2739706"/>
              <a:ext cx="588992" cy="620006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82" name="Google Shape;382;p43"/>
            <p:cNvSpPr/>
            <p:nvPr/>
          </p:nvSpPr>
          <p:spPr>
            <a:xfrm>
              <a:off x="2459836" y="3078250"/>
              <a:ext cx="73732" cy="185871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2766481" y="3103211"/>
              <a:ext cx="45719" cy="146240"/>
            </a:xfrm>
            <a:prstGeom prst="roundRect">
              <a:avLst>
                <a:gd name="adj" fmla="val 16667"/>
              </a:avLst>
            </a:prstGeom>
            <a:solidFill>
              <a:srgbClr val="9DB3AE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84" name="Google Shape;384;p43"/>
            <p:cNvSpPr/>
            <p:nvPr/>
          </p:nvSpPr>
          <p:spPr>
            <a:xfrm>
              <a:off x="2577690" y="2860211"/>
              <a:ext cx="116441" cy="116441"/>
            </a:xfrm>
            <a:prstGeom prst="ellipse">
              <a:avLst/>
            </a:prstGeom>
            <a:solidFill>
              <a:srgbClr val="9DB3AE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385" name="Google Shape;385;p43"/>
          <p:cNvGrpSpPr/>
          <p:nvPr/>
        </p:nvGrpSpPr>
        <p:grpSpPr>
          <a:xfrm>
            <a:off x="8054295" y="3808409"/>
            <a:ext cx="467793" cy="467914"/>
            <a:chOff x="2113113" y="3598553"/>
            <a:chExt cx="937728" cy="937728"/>
          </a:xfrm>
        </p:grpSpPr>
        <p:sp>
          <p:nvSpPr>
            <p:cNvPr id="386" name="Google Shape;386;p43"/>
            <p:cNvSpPr/>
            <p:nvPr/>
          </p:nvSpPr>
          <p:spPr>
            <a:xfrm>
              <a:off x="2113113" y="3598553"/>
              <a:ext cx="937728" cy="937728"/>
            </a:xfrm>
            <a:prstGeom prst="roundRect">
              <a:avLst>
                <a:gd name="adj" fmla="val 16667"/>
              </a:avLst>
            </a:prstGeom>
            <a:solidFill>
              <a:srgbClr val="7BABC8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87" name="Google Shape;387;p43"/>
            <p:cNvSpPr/>
            <p:nvPr/>
          </p:nvSpPr>
          <p:spPr>
            <a:xfrm>
              <a:off x="2177063" y="3860566"/>
              <a:ext cx="818325" cy="393809"/>
            </a:xfrm>
            <a:prstGeom prst="hexagon">
              <a:avLst>
                <a:gd name="adj" fmla="val 43625"/>
                <a:gd name="vf" fmla="val 115470"/>
              </a:avLst>
            </a:prstGeom>
            <a:solidFill>
              <a:srgbClr val="7BABC8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0" tIns="45688" rIns="91410" bIns="45688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88" name="Google Shape;388;p43"/>
            <p:cNvSpPr/>
            <p:nvPr/>
          </p:nvSpPr>
          <p:spPr>
            <a:xfrm>
              <a:off x="2367698" y="4017505"/>
              <a:ext cx="116441" cy="116441"/>
            </a:xfrm>
            <a:prstGeom prst="ellipse">
              <a:avLst/>
            </a:prstGeom>
            <a:solidFill>
              <a:srgbClr val="7BABC8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89" name="Google Shape;389;p43"/>
            <p:cNvSpPr/>
            <p:nvPr/>
          </p:nvSpPr>
          <p:spPr>
            <a:xfrm>
              <a:off x="2692568" y="4009882"/>
              <a:ext cx="116441" cy="116441"/>
            </a:xfrm>
            <a:prstGeom prst="ellipse">
              <a:avLst/>
            </a:prstGeom>
            <a:solidFill>
              <a:srgbClr val="7BABC8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2533568" y="3913876"/>
              <a:ext cx="116441" cy="116441"/>
            </a:xfrm>
            <a:prstGeom prst="ellipse">
              <a:avLst/>
            </a:prstGeom>
            <a:solidFill>
              <a:srgbClr val="7BABC8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391" name="Google Shape;391;p43"/>
          <p:cNvGrpSpPr/>
          <p:nvPr/>
        </p:nvGrpSpPr>
        <p:grpSpPr>
          <a:xfrm>
            <a:off x="10223486" y="3809940"/>
            <a:ext cx="467793" cy="467914"/>
            <a:chOff x="987552" y="3856188"/>
            <a:chExt cx="937728" cy="937728"/>
          </a:xfrm>
        </p:grpSpPr>
        <p:sp>
          <p:nvSpPr>
            <p:cNvPr id="392" name="Google Shape;392;p43"/>
            <p:cNvSpPr/>
            <p:nvPr/>
          </p:nvSpPr>
          <p:spPr>
            <a:xfrm>
              <a:off x="987552" y="3856188"/>
              <a:ext cx="937728" cy="937728"/>
            </a:xfrm>
            <a:prstGeom prst="roundRect">
              <a:avLst>
                <a:gd name="adj" fmla="val 16667"/>
              </a:avLst>
            </a:prstGeom>
            <a:solidFill>
              <a:srgbClr val="595959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93" name="Google Shape;393;p43"/>
            <p:cNvSpPr/>
            <p:nvPr/>
          </p:nvSpPr>
          <p:spPr>
            <a:xfrm>
              <a:off x="1150060" y="3998006"/>
              <a:ext cx="623867" cy="623867"/>
            </a:xfrm>
            <a:prstGeom prst="ellipse">
              <a:avLst/>
            </a:prstGeom>
            <a:solidFill>
              <a:srgbClr val="595959"/>
            </a:solidFill>
            <a:ln w="28575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0" tIns="45688" rIns="91410" bIns="45688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94" name="Google Shape;394;p43"/>
            <p:cNvSpPr/>
            <p:nvPr/>
          </p:nvSpPr>
          <p:spPr>
            <a:xfrm>
              <a:off x="1398195" y="4133556"/>
              <a:ext cx="116441" cy="116441"/>
            </a:xfrm>
            <a:prstGeom prst="ellipse">
              <a:avLst/>
            </a:prstGeom>
            <a:solidFill>
              <a:srgbClr val="595959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1270974" y="4284629"/>
              <a:ext cx="116441" cy="116441"/>
            </a:xfrm>
            <a:prstGeom prst="ellipse">
              <a:avLst/>
            </a:prstGeom>
            <a:solidFill>
              <a:srgbClr val="595959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1517464" y="4284629"/>
              <a:ext cx="116441" cy="116441"/>
            </a:xfrm>
            <a:prstGeom prst="ellipse">
              <a:avLst/>
            </a:prstGeom>
            <a:solidFill>
              <a:srgbClr val="595959"/>
            </a:solidFill>
            <a:ln w="25400" cap="flat" cmpd="sng">
              <a:solidFill>
                <a:srgbClr val="0013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19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pic>
        <p:nvPicPr>
          <p:cNvPr id="397" name="Google Shape;397;p43" descr="Icon_Big-Data_Cloud-01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0758" y="5080831"/>
            <a:ext cx="1069884" cy="93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3" descr="Icon_BigData_50k_DataCenter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87059" y="5393666"/>
            <a:ext cx="357785" cy="3577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43"/>
          <p:cNvCxnSpPr/>
          <p:nvPr/>
        </p:nvCxnSpPr>
        <p:spPr>
          <a:xfrm flipH="1">
            <a:off x="2377510" y="2410513"/>
            <a:ext cx="2914651" cy="1320795"/>
          </a:xfrm>
          <a:prstGeom prst="straightConnector1">
            <a:avLst/>
          </a:prstGeom>
          <a:noFill/>
          <a:ln w="28575" cap="flat" cmpd="sng">
            <a:solidFill>
              <a:srgbClr val="DD202F"/>
            </a:solidFill>
            <a:prstDash val="dash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0" name="Google Shape;400;p43"/>
          <p:cNvCxnSpPr/>
          <p:nvPr/>
        </p:nvCxnSpPr>
        <p:spPr>
          <a:xfrm flipH="1">
            <a:off x="4207641" y="2562871"/>
            <a:ext cx="1236840" cy="1104667"/>
          </a:xfrm>
          <a:prstGeom prst="straightConnector1">
            <a:avLst/>
          </a:prstGeom>
          <a:noFill/>
          <a:ln w="28575" cap="flat" cmpd="sng">
            <a:solidFill>
              <a:srgbClr val="DD202F"/>
            </a:solidFill>
            <a:prstDash val="dash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1" name="Google Shape;401;p43"/>
          <p:cNvCxnSpPr/>
          <p:nvPr/>
        </p:nvCxnSpPr>
        <p:spPr>
          <a:xfrm>
            <a:off x="5915539" y="2559500"/>
            <a:ext cx="328052" cy="1097482"/>
          </a:xfrm>
          <a:prstGeom prst="straightConnector1">
            <a:avLst/>
          </a:prstGeom>
          <a:noFill/>
          <a:ln w="28575" cap="flat" cmpd="sng">
            <a:solidFill>
              <a:srgbClr val="DEA60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2" name="Google Shape;402;p43"/>
          <p:cNvCxnSpPr/>
          <p:nvPr/>
        </p:nvCxnSpPr>
        <p:spPr>
          <a:xfrm>
            <a:off x="6367817" y="2546748"/>
            <a:ext cx="1725024" cy="1069728"/>
          </a:xfrm>
          <a:prstGeom prst="straightConnector1">
            <a:avLst/>
          </a:prstGeom>
          <a:noFill/>
          <a:ln w="28575" cap="flat" cmpd="sng">
            <a:solidFill>
              <a:srgbClr val="DD202F"/>
            </a:solidFill>
            <a:prstDash val="dash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3" name="Google Shape;403;p43"/>
          <p:cNvCxnSpPr/>
          <p:nvPr/>
        </p:nvCxnSpPr>
        <p:spPr>
          <a:xfrm>
            <a:off x="6797741" y="2334876"/>
            <a:ext cx="3479416" cy="1369494"/>
          </a:xfrm>
          <a:prstGeom prst="straightConnector1">
            <a:avLst/>
          </a:prstGeom>
          <a:noFill/>
          <a:ln w="28575" cap="flat" cmpd="sng">
            <a:solidFill>
              <a:srgbClr val="DD202F"/>
            </a:solidFill>
            <a:prstDash val="dash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04" name="Google Shape;404;p43"/>
          <p:cNvSpPr/>
          <p:nvPr/>
        </p:nvSpPr>
        <p:spPr>
          <a:xfrm>
            <a:off x="3335802" y="2957092"/>
            <a:ext cx="439711" cy="385995"/>
          </a:xfrm>
          <a:prstGeom prst="mathMultiply">
            <a:avLst>
              <a:gd name="adj1" fmla="val 23520"/>
            </a:avLst>
          </a:prstGeom>
          <a:solidFill>
            <a:srgbClr val="FF7E79"/>
          </a:solidFill>
          <a:ln w="9525" cap="flat" cmpd="sng">
            <a:solidFill>
              <a:srgbClr val="DD202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05" name="Google Shape;405;p43"/>
          <p:cNvSpPr/>
          <p:nvPr/>
        </p:nvSpPr>
        <p:spPr>
          <a:xfrm>
            <a:off x="4563887" y="2957092"/>
            <a:ext cx="439711" cy="385995"/>
          </a:xfrm>
          <a:prstGeom prst="mathMultiply">
            <a:avLst>
              <a:gd name="adj1" fmla="val 23520"/>
            </a:avLst>
          </a:prstGeom>
          <a:solidFill>
            <a:srgbClr val="FF7E79"/>
          </a:solidFill>
          <a:ln w="9525" cap="flat" cmpd="sng">
            <a:solidFill>
              <a:srgbClr val="DD202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6026347" y="2868927"/>
            <a:ext cx="650009" cy="73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3999">
                <a:solidFill>
                  <a:srgbClr val="DEA60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✓</a:t>
            </a:r>
            <a:endParaRPr sz="3999">
              <a:solidFill>
                <a:srgbClr val="DEA602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07" name="Google Shape;407;p43"/>
          <p:cNvSpPr/>
          <p:nvPr/>
        </p:nvSpPr>
        <p:spPr>
          <a:xfrm>
            <a:off x="7120017" y="2957092"/>
            <a:ext cx="439711" cy="385995"/>
          </a:xfrm>
          <a:prstGeom prst="mathMultiply">
            <a:avLst>
              <a:gd name="adj1" fmla="val 23520"/>
            </a:avLst>
          </a:prstGeom>
          <a:solidFill>
            <a:srgbClr val="FF7E79"/>
          </a:solidFill>
          <a:ln w="9525" cap="flat" cmpd="sng">
            <a:solidFill>
              <a:srgbClr val="DD202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08" name="Google Shape;408;p43"/>
          <p:cNvSpPr/>
          <p:nvPr/>
        </p:nvSpPr>
        <p:spPr>
          <a:xfrm>
            <a:off x="8690824" y="2957092"/>
            <a:ext cx="439711" cy="385995"/>
          </a:xfrm>
          <a:prstGeom prst="mathMultiply">
            <a:avLst>
              <a:gd name="adj1" fmla="val 23520"/>
            </a:avLst>
          </a:prstGeom>
          <a:solidFill>
            <a:srgbClr val="FF7E79"/>
          </a:solidFill>
          <a:ln w="9525" cap="flat" cmpd="sng">
            <a:solidFill>
              <a:srgbClr val="DD202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09" name="Google Shape;409;p43"/>
          <p:cNvSpPr txBox="1"/>
          <p:nvPr/>
        </p:nvSpPr>
        <p:spPr>
          <a:xfrm>
            <a:off x="4347773" y="3874878"/>
            <a:ext cx="447085" cy="28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066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</a:t>
            </a:r>
            <a:endParaRPr sz="2399"/>
          </a:p>
        </p:txBody>
      </p:sp>
      <p:sp>
        <p:nvSpPr>
          <p:cNvPr id="410" name="Google Shape;410;p43"/>
          <p:cNvSpPr txBox="1"/>
          <p:nvPr/>
        </p:nvSpPr>
        <p:spPr>
          <a:xfrm>
            <a:off x="6618303" y="3874878"/>
            <a:ext cx="447085" cy="28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066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</a:t>
            </a:r>
            <a:endParaRPr sz="2399"/>
          </a:p>
        </p:txBody>
      </p:sp>
      <p:sp>
        <p:nvSpPr>
          <p:cNvPr id="411" name="Google Shape;411;p43"/>
          <p:cNvSpPr txBox="1"/>
          <p:nvPr/>
        </p:nvSpPr>
        <p:spPr>
          <a:xfrm>
            <a:off x="8674631" y="3874878"/>
            <a:ext cx="447085" cy="28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066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</a:t>
            </a:r>
            <a:endParaRPr sz="2399"/>
          </a:p>
        </p:txBody>
      </p:sp>
      <p:sp>
        <p:nvSpPr>
          <p:cNvPr id="412" name="Google Shape;412;p43"/>
          <p:cNvSpPr txBox="1"/>
          <p:nvPr/>
        </p:nvSpPr>
        <p:spPr>
          <a:xfrm>
            <a:off x="10788077" y="3874878"/>
            <a:ext cx="447085" cy="28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066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</a:t>
            </a:r>
            <a:endParaRPr sz="2399"/>
          </a:p>
        </p:txBody>
      </p:sp>
      <p:pic>
        <p:nvPicPr>
          <p:cNvPr id="413" name="Google Shape;413;p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9288" y="5429527"/>
            <a:ext cx="425612" cy="26475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3"/>
          <p:cNvSpPr txBox="1"/>
          <p:nvPr/>
        </p:nvSpPr>
        <p:spPr>
          <a:xfrm>
            <a:off x="6256925" y="2306043"/>
            <a:ext cx="1363425" cy="3384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 Connector</a:t>
            </a:r>
            <a:endParaRPr sz="2399"/>
          </a:p>
        </p:txBody>
      </p:sp>
      <p:sp>
        <p:nvSpPr>
          <p:cNvPr id="415" name="Google Shape;415;p43"/>
          <p:cNvSpPr txBox="1"/>
          <p:nvPr/>
        </p:nvSpPr>
        <p:spPr>
          <a:xfrm>
            <a:off x="8007938" y="1240805"/>
            <a:ext cx="4112106" cy="1353865"/>
          </a:xfrm>
          <a:prstGeom prst="rect">
            <a:avLst/>
          </a:prstGeom>
          <a:noFill/>
          <a:ln w="9525" cap="flat" cmpd="sng">
            <a:solidFill>
              <a:srgbClr val="0023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 cloud strategy: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data movement between clouds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any other cloud:</a:t>
            </a:r>
            <a:endParaRPr sz="2399"/>
          </a:p>
          <a:p>
            <a:pPr marL="742765" lvl="1" indent="-28567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API‘s, application breaks </a:t>
            </a:r>
            <a:endParaRPr sz="2399"/>
          </a:p>
          <a:p>
            <a:pPr marL="742765" lvl="1" indent="-28567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Security concept</a:t>
            </a:r>
            <a:endParaRPr sz="2399"/>
          </a:p>
        </p:txBody>
      </p:sp>
      <p:pic>
        <p:nvPicPr>
          <p:cNvPr id="416" name="Google Shape;416;p43" descr="Icon_Big-Data_Cloud-01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65680" y="5043251"/>
            <a:ext cx="1043071" cy="96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92798" y="5373688"/>
            <a:ext cx="710266" cy="328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43"/>
          <p:cNvGrpSpPr/>
          <p:nvPr/>
        </p:nvGrpSpPr>
        <p:grpSpPr>
          <a:xfrm>
            <a:off x="1594826" y="4801984"/>
            <a:ext cx="1018221" cy="377672"/>
            <a:chOff x="1196431" y="3537524"/>
            <a:chExt cx="763865" cy="283328"/>
          </a:xfrm>
        </p:grpSpPr>
        <p:pic>
          <p:nvPicPr>
            <p:cNvPr id="419" name="Google Shape;419;p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43"/>
          <p:cNvGrpSpPr/>
          <p:nvPr/>
        </p:nvGrpSpPr>
        <p:grpSpPr>
          <a:xfrm>
            <a:off x="3711572" y="4801984"/>
            <a:ext cx="1018221" cy="377672"/>
            <a:chOff x="1196431" y="3537524"/>
            <a:chExt cx="763865" cy="283328"/>
          </a:xfrm>
        </p:grpSpPr>
        <p:pic>
          <p:nvPicPr>
            <p:cNvPr id="423" name="Google Shape;423;p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4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p43"/>
          <p:cNvGrpSpPr/>
          <p:nvPr/>
        </p:nvGrpSpPr>
        <p:grpSpPr>
          <a:xfrm>
            <a:off x="5817444" y="4801984"/>
            <a:ext cx="1018221" cy="377672"/>
            <a:chOff x="1196431" y="3537524"/>
            <a:chExt cx="763865" cy="283328"/>
          </a:xfrm>
        </p:grpSpPr>
        <p:pic>
          <p:nvPicPr>
            <p:cNvPr id="427" name="Google Shape;427;p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4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" name="Google Shape;430;p43"/>
          <p:cNvGrpSpPr/>
          <p:nvPr/>
        </p:nvGrpSpPr>
        <p:grpSpPr>
          <a:xfrm>
            <a:off x="7992333" y="4801984"/>
            <a:ext cx="1018221" cy="377672"/>
            <a:chOff x="1196431" y="3537524"/>
            <a:chExt cx="763865" cy="283328"/>
          </a:xfrm>
        </p:grpSpPr>
        <p:pic>
          <p:nvPicPr>
            <p:cNvPr id="431" name="Google Shape;431;p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4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43"/>
          <p:cNvGrpSpPr/>
          <p:nvPr/>
        </p:nvGrpSpPr>
        <p:grpSpPr>
          <a:xfrm>
            <a:off x="10049107" y="4801984"/>
            <a:ext cx="1018221" cy="377672"/>
            <a:chOff x="1196431" y="3537524"/>
            <a:chExt cx="763865" cy="283328"/>
          </a:xfrm>
        </p:grpSpPr>
        <p:pic>
          <p:nvPicPr>
            <p:cNvPr id="435" name="Google Shape;435;p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4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8" name="Google Shape;438;p43" descr="Icon_Big-Data_Cloud-01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12501" y="5041049"/>
            <a:ext cx="1043071" cy="96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256367" y="5302749"/>
            <a:ext cx="599089" cy="41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 descr="Icon_Big-Data_Cloud-01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52281" y="5080831"/>
            <a:ext cx="1069884" cy="932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3444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/>
          <p:nvPr/>
        </p:nvSpPr>
        <p:spPr>
          <a:xfrm>
            <a:off x="958352" y="4033871"/>
            <a:ext cx="10524404" cy="2244975"/>
          </a:xfrm>
          <a:prstGeom prst="roundRect">
            <a:avLst>
              <a:gd name="adj" fmla="val 10152"/>
            </a:avLst>
          </a:prstGeom>
          <a:solidFill>
            <a:srgbClr val="C00000">
              <a:alpha val="20000"/>
            </a:srgbClr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44" descr="Icon_Big-Data_Cloud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3806" y="5048929"/>
            <a:ext cx="1069884" cy="99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4" descr="Icon_Big-Data_Cloud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5680" y="5043251"/>
            <a:ext cx="1043071" cy="96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4" descr="Icon_Big-Data_Cloud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2501" y="5041049"/>
            <a:ext cx="1043071" cy="96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 descr="Icon_Edge_grey-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6393" y="5297355"/>
            <a:ext cx="352891" cy="56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 descr="Icon_Big-Data_Cloud-0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2281" y="5080831"/>
            <a:ext cx="1069884" cy="93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4" descr="Icon_Big-Data_Cloud-0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0758" y="5080831"/>
            <a:ext cx="1069884" cy="93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4" descr="Icon_BigData_50k_DataCenter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87059" y="5393666"/>
            <a:ext cx="357785" cy="35778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4"/>
          <p:cNvSpPr txBox="1"/>
          <p:nvPr/>
        </p:nvSpPr>
        <p:spPr>
          <a:xfrm>
            <a:off x="6618301" y="3874878"/>
            <a:ext cx="1151639" cy="3692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Open APIs</a:t>
            </a:r>
            <a:endParaRPr sz="2399"/>
          </a:p>
        </p:txBody>
      </p:sp>
      <p:pic>
        <p:nvPicPr>
          <p:cNvPr id="455" name="Google Shape;455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9288" y="5429527"/>
            <a:ext cx="425612" cy="26475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4"/>
          <p:cNvSpPr txBox="1">
            <a:spLocks noGrp="1"/>
          </p:cNvSpPr>
          <p:nvPr>
            <p:ph type="title"/>
          </p:nvPr>
        </p:nvSpPr>
        <p:spPr>
          <a:xfrm>
            <a:off x="820679" y="379242"/>
            <a:ext cx="11346303" cy="575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6734" tIns="63350" rIns="126734" bIns="63350" rtlCol="0" anchor="ctr" anchorCtr="0">
            <a:noAutofit/>
          </a:bodyPr>
          <a:lstStyle/>
          <a:p>
            <a:pPr>
              <a:buSzPts val="2175"/>
            </a:pPr>
            <a:r>
              <a:rPr lang="en" sz="2899" dirty="0"/>
              <a:t>How a </a:t>
            </a:r>
            <a:r>
              <a:rPr lang="en-US" sz="2899" dirty="0" smtClean="0"/>
              <a:t>“</a:t>
            </a:r>
            <a:r>
              <a:rPr lang="en-GB" sz="2899" dirty="0" smtClean="0"/>
              <a:t>Media Company” </a:t>
            </a:r>
            <a:r>
              <a:rPr lang="en" sz="2899" dirty="0" smtClean="0"/>
              <a:t>is </a:t>
            </a:r>
            <a:r>
              <a:rPr lang="en" sz="2899" dirty="0"/>
              <a:t>using MapR</a:t>
            </a:r>
            <a:endParaRPr dirty="0"/>
          </a:p>
        </p:txBody>
      </p:sp>
      <p:pic>
        <p:nvPicPr>
          <p:cNvPr id="457" name="Google Shape;457;p44" descr="search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75580" y="1401309"/>
            <a:ext cx="1085020" cy="10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4"/>
          <p:cNvSpPr txBox="1"/>
          <p:nvPr/>
        </p:nvSpPr>
        <p:spPr>
          <a:xfrm>
            <a:off x="2584046" y="1791912"/>
            <a:ext cx="1530685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Application</a:t>
            </a:r>
            <a:endParaRPr sz="2399"/>
          </a:p>
        </p:txBody>
      </p:sp>
      <p:pic>
        <p:nvPicPr>
          <p:cNvPr id="459" name="Google Shape;459;p44" descr="Icon_Use-Cases_White_Data-Mining_v1_300x300px_cl_bk-01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18653" y="1768878"/>
            <a:ext cx="431582" cy="409168"/>
          </a:xfrm>
          <a:prstGeom prst="rect">
            <a:avLst/>
          </a:prstGeom>
          <a:solidFill>
            <a:srgbClr val="C8102E"/>
          </a:solidFill>
          <a:ln>
            <a:noFill/>
          </a:ln>
        </p:spPr>
      </p:pic>
      <p:cxnSp>
        <p:nvCxnSpPr>
          <p:cNvPr id="460" name="Google Shape;460;p44"/>
          <p:cNvCxnSpPr/>
          <p:nvPr/>
        </p:nvCxnSpPr>
        <p:spPr>
          <a:xfrm>
            <a:off x="4256439" y="1961145"/>
            <a:ext cx="1040144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61" name="Google Shape;461;p44"/>
          <p:cNvSpPr txBox="1"/>
          <p:nvPr/>
        </p:nvSpPr>
        <p:spPr>
          <a:xfrm>
            <a:off x="8248582" y="1468830"/>
            <a:ext cx="3765346" cy="1600022"/>
          </a:xfrm>
          <a:prstGeom prst="rect">
            <a:avLst/>
          </a:prstGeom>
          <a:noFill/>
          <a:ln w="9525" cap="flat" cmpd="sng">
            <a:solidFill>
              <a:srgbClr val="0023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Unified Security Model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Data access decoupled from physical storage location. Globally.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No lock-in to proprietary APIs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Full openness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Data made portable</a:t>
            </a:r>
            <a:endParaRPr sz="2399"/>
          </a:p>
        </p:txBody>
      </p:sp>
      <p:sp>
        <p:nvSpPr>
          <p:cNvPr id="462" name="Google Shape;462;p44"/>
          <p:cNvSpPr txBox="1"/>
          <p:nvPr/>
        </p:nvSpPr>
        <p:spPr>
          <a:xfrm>
            <a:off x="6256925" y="2306043"/>
            <a:ext cx="1363425" cy="3384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 Connector</a:t>
            </a:r>
            <a:endParaRPr sz="2399"/>
          </a:p>
        </p:txBody>
      </p:sp>
      <p:pic>
        <p:nvPicPr>
          <p:cNvPr id="463" name="Google Shape;463;p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62896" y="3668553"/>
            <a:ext cx="608577" cy="623767"/>
          </a:xfrm>
          <a:prstGeom prst="rect">
            <a:avLst/>
          </a:prstGeom>
          <a:solidFill>
            <a:srgbClr val="008000"/>
          </a:solidFill>
          <a:ln>
            <a:noFill/>
          </a:ln>
        </p:spPr>
      </p:pic>
      <p:pic>
        <p:nvPicPr>
          <p:cNvPr id="464" name="Google Shape;464;p4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71402" y="1821975"/>
            <a:ext cx="469072" cy="4307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44"/>
          <p:cNvCxnSpPr/>
          <p:nvPr/>
        </p:nvCxnSpPr>
        <p:spPr>
          <a:xfrm>
            <a:off x="6243589" y="2613740"/>
            <a:ext cx="0" cy="1043243"/>
          </a:xfrm>
          <a:prstGeom prst="straightConnector1">
            <a:avLst/>
          </a:prstGeom>
          <a:noFill/>
          <a:ln w="41275" cap="flat" cmpd="sng">
            <a:solidFill>
              <a:srgbClr val="DEA60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66" name="Google Shape;466;p44"/>
          <p:cNvSpPr txBox="1"/>
          <p:nvPr/>
        </p:nvSpPr>
        <p:spPr>
          <a:xfrm>
            <a:off x="6165435" y="2868927"/>
            <a:ext cx="650009" cy="73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3999">
                <a:solidFill>
                  <a:srgbClr val="DEA60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✓</a:t>
            </a:r>
            <a:endParaRPr sz="3999">
              <a:solidFill>
                <a:srgbClr val="DEA602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2346348" y="4011391"/>
            <a:ext cx="3942680" cy="4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9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GLOBAL DATA MANAGEMENT</a:t>
            </a:r>
            <a:endParaRPr sz="2399"/>
          </a:p>
        </p:txBody>
      </p:sp>
      <p:sp>
        <p:nvSpPr>
          <p:cNvPr id="468" name="Google Shape;468;p44"/>
          <p:cNvSpPr txBox="1"/>
          <p:nvPr/>
        </p:nvSpPr>
        <p:spPr>
          <a:xfrm>
            <a:off x="1764940" y="5771776"/>
            <a:ext cx="652758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Edge</a:t>
            </a:r>
            <a:endParaRPr sz="2399"/>
          </a:p>
        </p:txBody>
      </p:sp>
      <p:sp>
        <p:nvSpPr>
          <p:cNvPr id="469" name="Google Shape;469;p44"/>
          <p:cNvSpPr txBox="1"/>
          <p:nvPr/>
        </p:nvSpPr>
        <p:spPr>
          <a:xfrm>
            <a:off x="3525998" y="5760794"/>
            <a:ext cx="1282629" cy="55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Private Cloud</a:t>
            </a:r>
            <a:endParaRPr sz="2399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On Premise</a:t>
            </a:r>
            <a:endParaRPr sz="2399"/>
          </a:p>
        </p:txBody>
      </p:sp>
      <p:sp>
        <p:nvSpPr>
          <p:cNvPr id="470" name="Google Shape;470;p44"/>
          <p:cNvSpPr txBox="1"/>
          <p:nvPr/>
        </p:nvSpPr>
        <p:spPr>
          <a:xfrm>
            <a:off x="5742658" y="5734899"/>
            <a:ext cx="1271931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sp>
        <p:nvSpPr>
          <p:cNvPr id="471" name="Google Shape;471;p44"/>
          <p:cNvSpPr txBox="1"/>
          <p:nvPr/>
        </p:nvSpPr>
        <p:spPr>
          <a:xfrm>
            <a:off x="7914009" y="5726068"/>
            <a:ext cx="1675894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sp>
        <p:nvSpPr>
          <p:cNvPr id="472" name="Google Shape;472;p44"/>
          <p:cNvSpPr txBox="1"/>
          <p:nvPr/>
        </p:nvSpPr>
        <p:spPr>
          <a:xfrm>
            <a:off x="9975682" y="5721769"/>
            <a:ext cx="1675894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pic>
        <p:nvPicPr>
          <p:cNvPr id="473" name="Google Shape;473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92798" y="5373688"/>
            <a:ext cx="710266" cy="328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44"/>
          <p:cNvGrpSpPr/>
          <p:nvPr/>
        </p:nvGrpSpPr>
        <p:grpSpPr>
          <a:xfrm>
            <a:off x="1594826" y="4801984"/>
            <a:ext cx="1018221" cy="377672"/>
            <a:chOff x="1196431" y="3537524"/>
            <a:chExt cx="763865" cy="283328"/>
          </a:xfrm>
        </p:grpSpPr>
        <p:pic>
          <p:nvPicPr>
            <p:cNvPr id="475" name="Google Shape;475;p4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44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44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" name="Google Shape;478;p44"/>
          <p:cNvGrpSpPr/>
          <p:nvPr/>
        </p:nvGrpSpPr>
        <p:grpSpPr>
          <a:xfrm>
            <a:off x="3711572" y="4801984"/>
            <a:ext cx="1018221" cy="377672"/>
            <a:chOff x="1196431" y="3537524"/>
            <a:chExt cx="763865" cy="283328"/>
          </a:xfrm>
        </p:grpSpPr>
        <p:pic>
          <p:nvPicPr>
            <p:cNvPr id="479" name="Google Shape;479;p4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4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44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" name="Google Shape;482;p44"/>
          <p:cNvGrpSpPr/>
          <p:nvPr/>
        </p:nvGrpSpPr>
        <p:grpSpPr>
          <a:xfrm>
            <a:off x="5817444" y="4801984"/>
            <a:ext cx="1018221" cy="377672"/>
            <a:chOff x="1196431" y="3537524"/>
            <a:chExt cx="763865" cy="283328"/>
          </a:xfrm>
        </p:grpSpPr>
        <p:pic>
          <p:nvPicPr>
            <p:cNvPr id="483" name="Google Shape;483;p4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44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44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44"/>
          <p:cNvGrpSpPr/>
          <p:nvPr/>
        </p:nvGrpSpPr>
        <p:grpSpPr>
          <a:xfrm>
            <a:off x="7992333" y="4801984"/>
            <a:ext cx="1018221" cy="377672"/>
            <a:chOff x="1196431" y="3537524"/>
            <a:chExt cx="763865" cy="283328"/>
          </a:xfrm>
        </p:grpSpPr>
        <p:pic>
          <p:nvPicPr>
            <p:cNvPr id="487" name="Google Shape;487;p4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44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44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0" name="Google Shape;490;p44"/>
          <p:cNvGrpSpPr/>
          <p:nvPr/>
        </p:nvGrpSpPr>
        <p:grpSpPr>
          <a:xfrm>
            <a:off x="10049107" y="4801984"/>
            <a:ext cx="1018221" cy="377672"/>
            <a:chOff x="1196431" y="3537524"/>
            <a:chExt cx="763865" cy="283328"/>
          </a:xfrm>
        </p:grpSpPr>
        <p:pic>
          <p:nvPicPr>
            <p:cNvPr id="491" name="Google Shape;491;p4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44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44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4" name="Google Shape;494;p4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256367" y="5302749"/>
            <a:ext cx="599089" cy="41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47941" y="3867650"/>
            <a:ext cx="1079521" cy="36138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/>
          <p:cNvSpPr txBox="1"/>
          <p:nvPr/>
        </p:nvSpPr>
        <p:spPr>
          <a:xfrm>
            <a:off x="8286125" y="3813537"/>
            <a:ext cx="352596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Uniform computing environment everywhere</a:t>
            </a:r>
          </a:p>
        </p:txBody>
      </p:sp>
    </p:spTree>
    <p:extLst>
      <p:ext uri="{BB962C8B-B14F-4D97-AF65-F5344CB8AC3E}">
        <p14:creationId xmlns:p14="http://schemas.microsoft.com/office/powerpoint/2010/main" xmlns="" val="400133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5"/>
          <p:cNvSpPr/>
          <p:nvPr/>
        </p:nvSpPr>
        <p:spPr>
          <a:xfrm>
            <a:off x="958352" y="4033871"/>
            <a:ext cx="10524404" cy="2244975"/>
          </a:xfrm>
          <a:prstGeom prst="roundRect">
            <a:avLst>
              <a:gd name="adj" fmla="val 10152"/>
            </a:avLst>
          </a:prstGeom>
          <a:solidFill>
            <a:srgbClr val="C00000">
              <a:alpha val="20000"/>
            </a:srgbClr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45" descr="Icon_Big-Data_Cloud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3806" y="5048929"/>
            <a:ext cx="1069884" cy="99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5" descr="Icon_Big-Data_Cloud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5680" y="5043251"/>
            <a:ext cx="1043071" cy="96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5" descr="Icon_Big-Data_Cloud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2501" y="5041049"/>
            <a:ext cx="1043071" cy="96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5" descr="Icon_Edge_grey-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6393" y="5297355"/>
            <a:ext cx="352891" cy="56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5" descr="Icon_Big-Data_Cloud-0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2281" y="5080831"/>
            <a:ext cx="1069884" cy="93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5" descr="Icon_Big-Data_Cloud-0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0758" y="5080831"/>
            <a:ext cx="1069884" cy="93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5" descr="Icon_BigData_50k_DataCenter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87059" y="5393666"/>
            <a:ext cx="357785" cy="35778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5"/>
          <p:cNvSpPr txBox="1"/>
          <p:nvPr/>
        </p:nvSpPr>
        <p:spPr>
          <a:xfrm>
            <a:off x="6618301" y="3874878"/>
            <a:ext cx="1151639" cy="3692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Open APIs</a:t>
            </a:r>
            <a:endParaRPr sz="2399"/>
          </a:p>
        </p:txBody>
      </p:sp>
      <p:pic>
        <p:nvPicPr>
          <p:cNvPr id="510" name="Google Shape;510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9288" y="5429527"/>
            <a:ext cx="425612" cy="26475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5"/>
          <p:cNvSpPr txBox="1">
            <a:spLocks noGrp="1"/>
          </p:cNvSpPr>
          <p:nvPr>
            <p:ph type="title"/>
          </p:nvPr>
        </p:nvSpPr>
        <p:spPr>
          <a:xfrm>
            <a:off x="820679" y="379242"/>
            <a:ext cx="11346303" cy="575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6734" tIns="63350" rIns="126734" bIns="63350" rtlCol="0" anchor="ctr" anchorCtr="0">
            <a:noAutofit/>
          </a:bodyPr>
          <a:lstStyle/>
          <a:p>
            <a:pPr>
              <a:buSzPts val="2175"/>
            </a:pPr>
            <a:r>
              <a:rPr lang="en" sz="2899" dirty="0"/>
              <a:t>How </a:t>
            </a:r>
            <a:r>
              <a:rPr lang="en-GB" sz="2899" dirty="0" smtClean="0"/>
              <a:t>“Manufacturing Company” is </a:t>
            </a:r>
            <a:r>
              <a:rPr lang="en" sz="2899" dirty="0"/>
              <a:t>using MapR</a:t>
            </a:r>
            <a:endParaRPr sz="2899" dirty="0"/>
          </a:p>
        </p:txBody>
      </p:sp>
      <p:pic>
        <p:nvPicPr>
          <p:cNvPr id="512" name="Google Shape;512;p45" descr="search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75580" y="1401309"/>
            <a:ext cx="1085020" cy="10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 txBox="1"/>
          <p:nvPr/>
        </p:nvSpPr>
        <p:spPr>
          <a:xfrm>
            <a:off x="2584046" y="1791912"/>
            <a:ext cx="1530685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Application</a:t>
            </a:r>
            <a:endParaRPr sz="2399"/>
          </a:p>
        </p:txBody>
      </p:sp>
      <p:pic>
        <p:nvPicPr>
          <p:cNvPr id="514" name="Google Shape;514;p45" descr="Icon_Use-Cases_White_Data-Mining_v1_300x300px_cl_bk-01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18653" y="1768878"/>
            <a:ext cx="431582" cy="409168"/>
          </a:xfrm>
          <a:prstGeom prst="rect">
            <a:avLst/>
          </a:prstGeom>
          <a:solidFill>
            <a:srgbClr val="C8102E"/>
          </a:solidFill>
          <a:ln>
            <a:noFill/>
          </a:ln>
        </p:spPr>
      </p:pic>
      <p:cxnSp>
        <p:nvCxnSpPr>
          <p:cNvPr id="515" name="Google Shape;515;p45"/>
          <p:cNvCxnSpPr/>
          <p:nvPr/>
        </p:nvCxnSpPr>
        <p:spPr>
          <a:xfrm>
            <a:off x="4256439" y="1961145"/>
            <a:ext cx="1040144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16" name="Google Shape;516;p45"/>
          <p:cNvSpPr txBox="1"/>
          <p:nvPr/>
        </p:nvSpPr>
        <p:spPr>
          <a:xfrm>
            <a:off x="8248582" y="1468830"/>
            <a:ext cx="3765346" cy="1600022"/>
          </a:xfrm>
          <a:prstGeom prst="rect">
            <a:avLst/>
          </a:prstGeom>
          <a:noFill/>
          <a:ln w="9525" cap="flat" cmpd="sng">
            <a:solidFill>
              <a:srgbClr val="0023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Unified Security Model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Data access decoupled from physical storage location. Globally.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No lock-in to proprietary APIs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Full openness</a:t>
            </a:r>
            <a:endParaRPr sz="2399"/>
          </a:p>
          <a:p>
            <a:pPr marL="285679" indent="-28567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6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Data made portable</a:t>
            </a:r>
            <a:endParaRPr sz="2399"/>
          </a:p>
        </p:txBody>
      </p:sp>
      <p:sp>
        <p:nvSpPr>
          <p:cNvPr id="517" name="Google Shape;517;p45"/>
          <p:cNvSpPr txBox="1"/>
          <p:nvPr/>
        </p:nvSpPr>
        <p:spPr>
          <a:xfrm>
            <a:off x="6256925" y="2306043"/>
            <a:ext cx="1363425" cy="3384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API Connector</a:t>
            </a:r>
            <a:endParaRPr sz="2399"/>
          </a:p>
        </p:txBody>
      </p:sp>
      <p:pic>
        <p:nvPicPr>
          <p:cNvPr id="518" name="Google Shape;518;p4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62896" y="3668553"/>
            <a:ext cx="608577" cy="623767"/>
          </a:xfrm>
          <a:prstGeom prst="rect">
            <a:avLst/>
          </a:prstGeom>
          <a:solidFill>
            <a:srgbClr val="008000"/>
          </a:solidFill>
          <a:ln>
            <a:noFill/>
          </a:ln>
        </p:spPr>
      </p:pic>
      <p:pic>
        <p:nvPicPr>
          <p:cNvPr id="519" name="Google Shape;519;p4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71402" y="1821975"/>
            <a:ext cx="469072" cy="4307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5"/>
          <p:cNvCxnSpPr/>
          <p:nvPr/>
        </p:nvCxnSpPr>
        <p:spPr>
          <a:xfrm>
            <a:off x="6243589" y="2613740"/>
            <a:ext cx="0" cy="1043243"/>
          </a:xfrm>
          <a:prstGeom prst="straightConnector1">
            <a:avLst/>
          </a:prstGeom>
          <a:noFill/>
          <a:ln w="41275" cap="flat" cmpd="sng">
            <a:solidFill>
              <a:srgbClr val="DEA60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21" name="Google Shape;521;p45"/>
          <p:cNvSpPr txBox="1"/>
          <p:nvPr/>
        </p:nvSpPr>
        <p:spPr>
          <a:xfrm>
            <a:off x="6165435" y="2868927"/>
            <a:ext cx="650009" cy="73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3999">
                <a:solidFill>
                  <a:srgbClr val="DEA60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✓</a:t>
            </a:r>
            <a:endParaRPr sz="3999">
              <a:solidFill>
                <a:srgbClr val="DEA602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22" name="Google Shape;522;p45"/>
          <p:cNvSpPr txBox="1"/>
          <p:nvPr/>
        </p:nvSpPr>
        <p:spPr>
          <a:xfrm>
            <a:off x="2346348" y="4011391"/>
            <a:ext cx="3942680" cy="4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9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GLOBAL DATA MANAGEMENT</a:t>
            </a:r>
            <a:endParaRPr sz="2399"/>
          </a:p>
        </p:txBody>
      </p:sp>
      <p:sp>
        <p:nvSpPr>
          <p:cNvPr id="523" name="Google Shape;523;p45"/>
          <p:cNvSpPr txBox="1"/>
          <p:nvPr/>
        </p:nvSpPr>
        <p:spPr>
          <a:xfrm>
            <a:off x="1764940" y="5771776"/>
            <a:ext cx="652758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Edge</a:t>
            </a:r>
            <a:endParaRPr sz="2399"/>
          </a:p>
        </p:txBody>
      </p:sp>
      <p:sp>
        <p:nvSpPr>
          <p:cNvPr id="524" name="Google Shape;524;p45"/>
          <p:cNvSpPr txBox="1"/>
          <p:nvPr/>
        </p:nvSpPr>
        <p:spPr>
          <a:xfrm>
            <a:off x="3525998" y="5760794"/>
            <a:ext cx="1282629" cy="55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Private Cloud</a:t>
            </a:r>
            <a:endParaRPr sz="2399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On Premise</a:t>
            </a:r>
            <a:endParaRPr sz="2399"/>
          </a:p>
        </p:txBody>
      </p:sp>
      <p:sp>
        <p:nvSpPr>
          <p:cNvPr id="525" name="Google Shape;525;p45"/>
          <p:cNvSpPr txBox="1"/>
          <p:nvPr/>
        </p:nvSpPr>
        <p:spPr>
          <a:xfrm>
            <a:off x="5742658" y="5734899"/>
            <a:ext cx="1271931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sp>
        <p:nvSpPr>
          <p:cNvPr id="526" name="Google Shape;526;p45"/>
          <p:cNvSpPr txBox="1"/>
          <p:nvPr/>
        </p:nvSpPr>
        <p:spPr>
          <a:xfrm>
            <a:off x="7914009" y="5726068"/>
            <a:ext cx="1675894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sp>
        <p:nvSpPr>
          <p:cNvPr id="527" name="Google Shape;527;p45"/>
          <p:cNvSpPr txBox="1"/>
          <p:nvPr/>
        </p:nvSpPr>
        <p:spPr>
          <a:xfrm>
            <a:off x="9975682" y="5721769"/>
            <a:ext cx="1675894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pic>
        <p:nvPicPr>
          <p:cNvPr id="528" name="Google Shape;528;p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92798" y="5373688"/>
            <a:ext cx="710266" cy="328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45"/>
          <p:cNvGrpSpPr/>
          <p:nvPr/>
        </p:nvGrpSpPr>
        <p:grpSpPr>
          <a:xfrm>
            <a:off x="1969049" y="4450109"/>
            <a:ext cx="267565" cy="807659"/>
            <a:chOff x="1425967" y="3223254"/>
            <a:chExt cx="200726" cy="605902"/>
          </a:xfrm>
        </p:grpSpPr>
        <p:pic>
          <p:nvPicPr>
            <p:cNvPr id="530" name="Google Shape;530;p4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446693" y="3649156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4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34411" y="3223254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4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425967" y="3437106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3" name="Google Shape;533;p4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256367" y="5302749"/>
            <a:ext cx="599089" cy="419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5"/>
          <p:cNvGrpSpPr/>
          <p:nvPr/>
        </p:nvGrpSpPr>
        <p:grpSpPr>
          <a:xfrm>
            <a:off x="4134232" y="4450109"/>
            <a:ext cx="267565" cy="807659"/>
            <a:chOff x="1425967" y="3223254"/>
            <a:chExt cx="200726" cy="605902"/>
          </a:xfrm>
        </p:grpSpPr>
        <p:pic>
          <p:nvPicPr>
            <p:cNvPr id="535" name="Google Shape;535;p4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446693" y="3649156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34411" y="3223254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4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425967" y="3437106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8" name="Google Shape;538;p45"/>
          <p:cNvGrpSpPr/>
          <p:nvPr/>
        </p:nvGrpSpPr>
        <p:grpSpPr>
          <a:xfrm>
            <a:off x="6240054" y="4450109"/>
            <a:ext cx="267565" cy="807659"/>
            <a:chOff x="1425967" y="3223254"/>
            <a:chExt cx="200726" cy="605902"/>
          </a:xfrm>
        </p:grpSpPr>
        <p:pic>
          <p:nvPicPr>
            <p:cNvPr id="539" name="Google Shape;539;p4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446693" y="3649156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4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34411" y="3223254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4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425967" y="3437106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45"/>
          <p:cNvGrpSpPr/>
          <p:nvPr/>
        </p:nvGrpSpPr>
        <p:grpSpPr>
          <a:xfrm>
            <a:off x="8420182" y="4450109"/>
            <a:ext cx="267565" cy="807659"/>
            <a:chOff x="1425967" y="3223254"/>
            <a:chExt cx="200726" cy="605902"/>
          </a:xfrm>
        </p:grpSpPr>
        <p:pic>
          <p:nvPicPr>
            <p:cNvPr id="543" name="Google Shape;543;p4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446693" y="3649156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34411" y="3223254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425967" y="3437106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6" name="Google Shape;546;p45"/>
          <p:cNvGrpSpPr/>
          <p:nvPr/>
        </p:nvGrpSpPr>
        <p:grpSpPr>
          <a:xfrm>
            <a:off x="10419755" y="4450109"/>
            <a:ext cx="267565" cy="807659"/>
            <a:chOff x="1425967" y="3223254"/>
            <a:chExt cx="200726" cy="605902"/>
          </a:xfrm>
        </p:grpSpPr>
        <p:pic>
          <p:nvPicPr>
            <p:cNvPr id="547" name="Google Shape;547;p4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446693" y="3649156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4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34411" y="3223254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4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425967" y="3437106"/>
              <a:ext cx="180000" cy="180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50" name="Google Shape;550;p45"/>
          <p:cNvCxnSpPr>
            <a:stCxn id="531" idx="3"/>
            <a:endCxn id="536" idx="1"/>
          </p:cNvCxnSpPr>
          <p:nvPr/>
        </p:nvCxnSpPr>
        <p:spPr>
          <a:xfrm>
            <a:off x="2220242" y="4570077"/>
            <a:ext cx="1925099" cy="0"/>
          </a:xfrm>
          <a:prstGeom prst="straightConnector1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51" name="Google Shape;551;p45"/>
          <p:cNvCxnSpPr>
            <a:stCxn id="530" idx="3"/>
            <a:endCxn id="535" idx="1"/>
          </p:cNvCxnSpPr>
          <p:nvPr/>
        </p:nvCxnSpPr>
        <p:spPr>
          <a:xfrm>
            <a:off x="2236614" y="5137799"/>
            <a:ext cx="1925099" cy="0"/>
          </a:xfrm>
          <a:prstGeom prst="straightConnector1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52" name="Google Shape;552;p45"/>
          <p:cNvCxnSpPr>
            <a:stCxn id="535" idx="3"/>
            <a:endCxn id="539" idx="1"/>
          </p:cNvCxnSpPr>
          <p:nvPr/>
        </p:nvCxnSpPr>
        <p:spPr>
          <a:xfrm>
            <a:off x="4401797" y="5137799"/>
            <a:ext cx="1865914" cy="0"/>
          </a:xfrm>
          <a:prstGeom prst="straightConnector1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53" name="Google Shape;553;p45"/>
          <p:cNvCxnSpPr>
            <a:stCxn id="539" idx="3"/>
            <a:endCxn id="543" idx="1"/>
          </p:cNvCxnSpPr>
          <p:nvPr/>
        </p:nvCxnSpPr>
        <p:spPr>
          <a:xfrm>
            <a:off x="6507619" y="5137799"/>
            <a:ext cx="1940295" cy="0"/>
          </a:xfrm>
          <a:prstGeom prst="straightConnector1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54" name="Google Shape;554;p45"/>
          <p:cNvCxnSpPr>
            <a:stCxn id="543" idx="3"/>
            <a:endCxn id="547" idx="1"/>
          </p:cNvCxnSpPr>
          <p:nvPr/>
        </p:nvCxnSpPr>
        <p:spPr>
          <a:xfrm>
            <a:off x="8687747" y="5137799"/>
            <a:ext cx="1759542" cy="0"/>
          </a:xfrm>
          <a:prstGeom prst="straightConnector1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55" name="Google Shape;555;p45"/>
          <p:cNvCxnSpPr>
            <a:stCxn id="537" idx="3"/>
            <a:endCxn id="541" idx="1"/>
          </p:cNvCxnSpPr>
          <p:nvPr/>
        </p:nvCxnSpPr>
        <p:spPr>
          <a:xfrm>
            <a:off x="4374169" y="4855139"/>
            <a:ext cx="1865914" cy="0"/>
          </a:xfrm>
          <a:prstGeom prst="straightConnector1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56" name="Google Shape;556;p45"/>
          <p:cNvCxnSpPr>
            <a:stCxn id="541" idx="3"/>
            <a:endCxn id="545" idx="1"/>
          </p:cNvCxnSpPr>
          <p:nvPr/>
        </p:nvCxnSpPr>
        <p:spPr>
          <a:xfrm>
            <a:off x="6479991" y="4855139"/>
            <a:ext cx="1940295" cy="0"/>
          </a:xfrm>
          <a:prstGeom prst="straightConnector1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57" name="Google Shape;557;p45"/>
          <p:cNvCxnSpPr>
            <a:stCxn id="544" idx="3"/>
            <a:endCxn id="548" idx="1"/>
          </p:cNvCxnSpPr>
          <p:nvPr/>
        </p:nvCxnSpPr>
        <p:spPr>
          <a:xfrm>
            <a:off x="8671375" y="4570077"/>
            <a:ext cx="1759542" cy="0"/>
          </a:xfrm>
          <a:prstGeom prst="straightConnector1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558" name="Google Shape;558;p4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47941" y="3867650"/>
            <a:ext cx="1079521" cy="3613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20679" y="4144112"/>
            <a:ext cx="225758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Platform level data replication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4492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6"/>
          <p:cNvSpPr/>
          <p:nvPr/>
        </p:nvSpPr>
        <p:spPr>
          <a:xfrm>
            <a:off x="958352" y="2581112"/>
            <a:ext cx="10524404" cy="3697734"/>
          </a:xfrm>
          <a:prstGeom prst="roundRect">
            <a:avLst>
              <a:gd name="adj" fmla="val 4537"/>
            </a:avLst>
          </a:prstGeom>
          <a:solidFill>
            <a:srgbClr val="C00000">
              <a:alpha val="20000"/>
            </a:srgbClr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6"/>
          <p:cNvSpPr txBox="1">
            <a:spLocks noGrp="1"/>
          </p:cNvSpPr>
          <p:nvPr>
            <p:ph type="title"/>
          </p:nvPr>
        </p:nvSpPr>
        <p:spPr>
          <a:xfrm>
            <a:off x="142250" y="75668"/>
            <a:ext cx="10616664" cy="9230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6734" tIns="63350" rIns="126734" bIns="63350" rtlCol="0" anchor="ctr" anchorCtr="0">
            <a:noAutofit/>
          </a:bodyPr>
          <a:lstStyle/>
          <a:p>
            <a:pPr>
              <a:buSzPts val="2175"/>
            </a:pPr>
            <a:r>
              <a:rPr lang="en-GB" sz="2899" dirty="0"/>
              <a:t>Tier 1 </a:t>
            </a:r>
            <a:r>
              <a:rPr lang="en" sz="2899" dirty="0" smtClean="0"/>
              <a:t>Bank</a:t>
            </a:r>
            <a:r>
              <a:rPr lang="en-US" sz="2899" dirty="0" smtClean="0"/>
              <a:t> #1</a:t>
            </a:r>
            <a:r>
              <a:rPr lang="en" sz="2899" dirty="0" smtClean="0"/>
              <a:t> </a:t>
            </a:r>
            <a:r>
              <a:rPr lang="en" sz="2899" dirty="0"/>
              <a:t>Creating a Global Filesystem</a:t>
            </a:r>
            <a:endParaRPr b="0" dirty="0"/>
          </a:p>
        </p:txBody>
      </p:sp>
      <p:pic>
        <p:nvPicPr>
          <p:cNvPr id="565" name="Google Shape;565;p46" descr="MapR-XD Graphic02-01-0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320" y="4222290"/>
            <a:ext cx="452646" cy="59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6" descr="MapR-XD Graphic02-01-0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9511" y="5178864"/>
            <a:ext cx="452646" cy="59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6" descr="MapR-XD Graphic02-01-0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2461" y="4222290"/>
            <a:ext cx="452646" cy="59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6" descr="Icon_BigData_50k_Server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3492" y="5003355"/>
            <a:ext cx="698357" cy="6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6" descr="Icon_BigData_50k_Server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6215" y="4305181"/>
            <a:ext cx="698357" cy="6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23841" y="5373356"/>
            <a:ext cx="1334716" cy="37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49950" y="4167486"/>
            <a:ext cx="1078962" cy="60864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6"/>
          <p:cNvSpPr/>
          <p:nvPr/>
        </p:nvSpPr>
        <p:spPr>
          <a:xfrm>
            <a:off x="1385212" y="4222290"/>
            <a:ext cx="746861" cy="59446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3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6"/>
          <p:cNvSpPr/>
          <p:nvPr/>
        </p:nvSpPr>
        <p:spPr>
          <a:xfrm>
            <a:off x="2254912" y="5198243"/>
            <a:ext cx="746861" cy="59446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6"/>
          <p:cNvSpPr/>
          <p:nvPr/>
        </p:nvSpPr>
        <p:spPr>
          <a:xfrm>
            <a:off x="3065353" y="4222290"/>
            <a:ext cx="746861" cy="59446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3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6"/>
          <p:cNvSpPr/>
          <p:nvPr/>
        </p:nvSpPr>
        <p:spPr>
          <a:xfrm>
            <a:off x="4424424" y="4894781"/>
            <a:ext cx="976499" cy="91532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6"/>
          <p:cNvSpPr/>
          <p:nvPr/>
        </p:nvSpPr>
        <p:spPr>
          <a:xfrm>
            <a:off x="5934366" y="4196605"/>
            <a:ext cx="976499" cy="91532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3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6"/>
          <p:cNvSpPr/>
          <p:nvPr/>
        </p:nvSpPr>
        <p:spPr>
          <a:xfrm>
            <a:off x="8524504" y="4149420"/>
            <a:ext cx="1146168" cy="66733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3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6"/>
          <p:cNvSpPr/>
          <p:nvPr/>
        </p:nvSpPr>
        <p:spPr>
          <a:xfrm>
            <a:off x="7699409" y="5320005"/>
            <a:ext cx="1383580" cy="50306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46"/>
          <p:cNvCxnSpPr/>
          <p:nvPr/>
        </p:nvCxnSpPr>
        <p:spPr>
          <a:xfrm rot="10800000">
            <a:off x="1758642" y="3610542"/>
            <a:ext cx="1" cy="623838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80" name="Google Shape;580;p46"/>
          <p:cNvCxnSpPr/>
          <p:nvPr/>
        </p:nvCxnSpPr>
        <p:spPr>
          <a:xfrm rot="10800000">
            <a:off x="3429034" y="3795807"/>
            <a:ext cx="1" cy="426484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81" name="Google Shape;581;p46"/>
          <p:cNvCxnSpPr>
            <a:stCxn id="566" idx="0"/>
          </p:cNvCxnSpPr>
          <p:nvPr/>
        </p:nvCxnSpPr>
        <p:spPr>
          <a:xfrm rot="10800000">
            <a:off x="2620237" y="3744837"/>
            <a:ext cx="15596" cy="1434026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82" name="Google Shape;582;p46"/>
          <p:cNvCxnSpPr>
            <a:stCxn id="575" idx="0"/>
          </p:cNvCxnSpPr>
          <p:nvPr/>
        </p:nvCxnSpPr>
        <p:spPr>
          <a:xfrm rot="10800000">
            <a:off x="4896677" y="3766675"/>
            <a:ext cx="15996" cy="1128106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83" name="Google Shape;583;p46"/>
          <p:cNvCxnSpPr/>
          <p:nvPr/>
        </p:nvCxnSpPr>
        <p:spPr>
          <a:xfrm rot="10800000">
            <a:off x="6422614" y="3784875"/>
            <a:ext cx="1" cy="426484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84" name="Google Shape;584;p46"/>
          <p:cNvCxnSpPr/>
          <p:nvPr/>
        </p:nvCxnSpPr>
        <p:spPr>
          <a:xfrm rot="10800000">
            <a:off x="9073649" y="3698174"/>
            <a:ext cx="1" cy="426484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85" name="Google Shape;585;p46"/>
          <p:cNvCxnSpPr/>
          <p:nvPr/>
        </p:nvCxnSpPr>
        <p:spPr>
          <a:xfrm rot="10800000">
            <a:off x="8051954" y="3767618"/>
            <a:ext cx="0" cy="1535155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86" name="Google Shape;586;p46"/>
          <p:cNvSpPr txBox="1"/>
          <p:nvPr/>
        </p:nvSpPr>
        <p:spPr>
          <a:xfrm>
            <a:off x="1167641" y="4786702"/>
            <a:ext cx="1929976" cy="37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6" tIns="45655" rIns="91376" bIns="4565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rPr>
              <a:t>/mapr/edge1</a:t>
            </a:r>
            <a:endParaRPr sz="2399"/>
          </a:p>
        </p:txBody>
      </p:sp>
      <p:sp>
        <p:nvSpPr>
          <p:cNvPr id="587" name="Google Shape;587;p46"/>
          <p:cNvSpPr txBox="1"/>
          <p:nvPr/>
        </p:nvSpPr>
        <p:spPr>
          <a:xfrm>
            <a:off x="1886795" y="5805677"/>
            <a:ext cx="2013634" cy="37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6" tIns="45655" rIns="91376" bIns="4565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rPr>
              <a:t>/mapr/edge2</a:t>
            </a:r>
            <a:endParaRPr sz="2399"/>
          </a:p>
        </p:txBody>
      </p:sp>
      <p:sp>
        <p:nvSpPr>
          <p:cNvPr id="588" name="Google Shape;588;p46"/>
          <p:cNvSpPr txBox="1"/>
          <p:nvPr/>
        </p:nvSpPr>
        <p:spPr>
          <a:xfrm>
            <a:off x="2793589" y="4812254"/>
            <a:ext cx="1934323" cy="37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6" tIns="45655" rIns="91376" bIns="4565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rPr>
              <a:t>/mapr/edge3</a:t>
            </a:r>
            <a:endParaRPr sz="2399"/>
          </a:p>
        </p:txBody>
      </p:sp>
      <p:sp>
        <p:nvSpPr>
          <p:cNvPr id="589" name="Google Shape;589;p46"/>
          <p:cNvSpPr txBox="1"/>
          <p:nvPr/>
        </p:nvSpPr>
        <p:spPr>
          <a:xfrm>
            <a:off x="4104451" y="5831668"/>
            <a:ext cx="1843761" cy="37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6" tIns="45655" rIns="91376" bIns="4565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rPr>
              <a:t>/mapr/newyork</a:t>
            </a:r>
            <a:endParaRPr sz="1600">
              <a:solidFill>
                <a:srgbClr val="0027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 txBox="1"/>
          <p:nvPr/>
        </p:nvSpPr>
        <p:spPr>
          <a:xfrm>
            <a:off x="5738947" y="5170512"/>
            <a:ext cx="2275963" cy="37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6" tIns="45655" rIns="91376" bIns="4565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rPr>
              <a:t>/mapr/amsterdam</a:t>
            </a:r>
            <a:endParaRPr sz="1600">
              <a:solidFill>
                <a:srgbClr val="0027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6"/>
          <p:cNvSpPr txBox="1"/>
          <p:nvPr/>
        </p:nvSpPr>
        <p:spPr>
          <a:xfrm>
            <a:off x="7632061" y="5799359"/>
            <a:ext cx="1843761" cy="37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6" tIns="45655" rIns="91376" bIns="4565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rPr>
              <a:t>/mapr/azure</a:t>
            </a:r>
            <a:endParaRPr sz="2399"/>
          </a:p>
        </p:txBody>
      </p:sp>
      <p:sp>
        <p:nvSpPr>
          <p:cNvPr id="592" name="Google Shape;592;p46"/>
          <p:cNvSpPr txBox="1"/>
          <p:nvPr/>
        </p:nvSpPr>
        <p:spPr>
          <a:xfrm>
            <a:off x="9522366" y="5771874"/>
            <a:ext cx="1843761" cy="37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6" tIns="45655" rIns="91376" bIns="4565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rPr>
              <a:t>/mapr/gcp</a:t>
            </a:r>
            <a:endParaRPr sz="1600">
              <a:solidFill>
                <a:srgbClr val="0027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9705413" y="5178862"/>
            <a:ext cx="925692" cy="615637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46"/>
          <p:cNvCxnSpPr>
            <a:endCxn id="595" idx="2"/>
          </p:cNvCxnSpPr>
          <p:nvPr/>
        </p:nvCxnSpPr>
        <p:spPr>
          <a:xfrm rot="10800000">
            <a:off x="10214266" y="3611414"/>
            <a:ext cx="1999" cy="1553995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96" name="Google Shape;596;p46"/>
          <p:cNvSpPr txBox="1"/>
          <p:nvPr/>
        </p:nvSpPr>
        <p:spPr>
          <a:xfrm>
            <a:off x="8320273" y="4830157"/>
            <a:ext cx="1981413" cy="37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6" tIns="45655" rIns="91376" bIns="4565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rPr>
              <a:t>/mapr/aws-eu-west</a:t>
            </a:r>
            <a:endParaRPr sz="2399"/>
          </a:p>
        </p:txBody>
      </p:sp>
      <p:sp>
        <p:nvSpPr>
          <p:cNvPr id="597" name="Google Shape;597;p46"/>
          <p:cNvSpPr/>
          <p:nvPr/>
        </p:nvSpPr>
        <p:spPr>
          <a:xfrm>
            <a:off x="2423185" y="2451865"/>
            <a:ext cx="815788" cy="28792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NFS</a:t>
            </a:r>
            <a:endParaRPr sz="2399"/>
          </a:p>
        </p:txBody>
      </p:sp>
      <p:sp>
        <p:nvSpPr>
          <p:cNvPr id="598" name="Google Shape;598;p46"/>
          <p:cNvSpPr/>
          <p:nvPr/>
        </p:nvSpPr>
        <p:spPr>
          <a:xfrm>
            <a:off x="3421321" y="2451865"/>
            <a:ext cx="815788" cy="28792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POSIX</a:t>
            </a:r>
            <a:endParaRPr sz="2399"/>
          </a:p>
        </p:txBody>
      </p:sp>
      <p:sp>
        <p:nvSpPr>
          <p:cNvPr id="599" name="Google Shape;599;p46"/>
          <p:cNvSpPr/>
          <p:nvPr/>
        </p:nvSpPr>
        <p:spPr>
          <a:xfrm>
            <a:off x="5417593" y="2451865"/>
            <a:ext cx="815788" cy="28792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HDFS</a:t>
            </a:r>
            <a:endParaRPr sz="2399"/>
          </a:p>
        </p:txBody>
      </p:sp>
      <p:sp>
        <p:nvSpPr>
          <p:cNvPr id="600" name="Google Shape;600;p46"/>
          <p:cNvSpPr/>
          <p:nvPr/>
        </p:nvSpPr>
        <p:spPr>
          <a:xfrm>
            <a:off x="4419457" y="2451865"/>
            <a:ext cx="815788" cy="28792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</a:t>
            </a:r>
            <a:endParaRPr sz="2399"/>
          </a:p>
        </p:txBody>
      </p:sp>
      <p:sp>
        <p:nvSpPr>
          <p:cNvPr id="595" name="Google Shape;595;p46"/>
          <p:cNvSpPr/>
          <p:nvPr/>
        </p:nvSpPr>
        <p:spPr>
          <a:xfrm rot="-5400000">
            <a:off x="5864752" y="-738099"/>
            <a:ext cx="243403" cy="8455625"/>
          </a:xfrm>
          <a:prstGeom prst="rightBrace">
            <a:avLst>
              <a:gd name="adj1" fmla="val 67163"/>
              <a:gd name="adj2" fmla="val 48538"/>
            </a:avLst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3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1" name="Google Shape;601;p46"/>
          <p:cNvGrpSpPr/>
          <p:nvPr/>
        </p:nvGrpSpPr>
        <p:grpSpPr>
          <a:xfrm>
            <a:off x="10284166" y="3413681"/>
            <a:ext cx="1126591" cy="1166171"/>
            <a:chOff x="4584702" y="3038013"/>
            <a:chExt cx="903809" cy="736601"/>
          </a:xfrm>
        </p:grpSpPr>
        <p:sp>
          <p:nvSpPr>
            <p:cNvPr id="602" name="Google Shape;602;p46"/>
            <p:cNvSpPr/>
            <p:nvPr/>
          </p:nvSpPr>
          <p:spPr>
            <a:xfrm>
              <a:off x="4669160" y="3038013"/>
              <a:ext cx="819351" cy="736601"/>
            </a:xfrm>
            <a:prstGeom prst="rect">
              <a:avLst/>
            </a:prstGeom>
            <a:solidFill>
              <a:srgbClr val="D8D8D8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3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3" name="Google Shape;603;p46"/>
            <p:cNvGrpSpPr/>
            <p:nvPr/>
          </p:nvGrpSpPr>
          <p:grpSpPr>
            <a:xfrm>
              <a:off x="4584702" y="3073399"/>
              <a:ext cx="812799" cy="635001"/>
              <a:chOff x="4584702" y="3073399"/>
              <a:chExt cx="812799" cy="635001"/>
            </a:xfrm>
          </p:grpSpPr>
          <p:sp>
            <p:nvSpPr>
              <p:cNvPr id="604" name="Google Shape;604;p46"/>
              <p:cNvSpPr/>
              <p:nvPr/>
            </p:nvSpPr>
            <p:spPr>
              <a:xfrm>
                <a:off x="4692449" y="3126284"/>
                <a:ext cx="463961" cy="105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60917" rIns="121868" bIns="6091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HOT</a:t>
                </a:r>
                <a:endParaRPr sz="2399"/>
              </a:p>
            </p:txBody>
          </p:sp>
          <p:pic>
            <p:nvPicPr>
              <p:cNvPr id="605" name="Google Shape;605;p46" descr="MAPR -XD_DataSheet_ImagesPPT-03.png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004997" y="3073399"/>
                <a:ext cx="298867" cy="21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6" name="Google Shape;606;p46" descr="MAPR -XD_DataSheet_ImagesPPT-04.png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04997" y="3284939"/>
                <a:ext cx="298867" cy="2119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7" name="Google Shape;607;p46" descr="MAPR -XD_DataSheet_ImagesPPT-05.png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004997" y="3497100"/>
                <a:ext cx="298867" cy="211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8" name="Google Shape;608;p46"/>
              <p:cNvSpPr/>
              <p:nvPr/>
            </p:nvSpPr>
            <p:spPr>
              <a:xfrm>
                <a:off x="4594730" y="3338014"/>
                <a:ext cx="561680" cy="122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60917" rIns="121868" bIns="6091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WARM</a:t>
                </a:r>
                <a:endParaRPr sz="2399"/>
              </a:p>
            </p:txBody>
          </p:sp>
          <p:sp>
            <p:nvSpPr>
              <p:cNvPr id="609" name="Google Shape;609;p46"/>
              <p:cNvSpPr/>
              <p:nvPr/>
            </p:nvSpPr>
            <p:spPr>
              <a:xfrm>
                <a:off x="4584702" y="3566374"/>
                <a:ext cx="571708" cy="142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68" tIns="60917" rIns="121868" bIns="6091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COLD</a:t>
                </a:r>
                <a:endParaRPr sz="2399"/>
              </a:p>
            </p:txBody>
          </p:sp>
          <p:sp>
            <p:nvSpPr>
              <p:cNvPr id="610" name="Google Shape;610;p46"/>
              <p:cNvSpPr/>
              <p:nvPr/>
            </p:nvSpPr>
            <p:spPr>
              <a:xfrm>
                <a:off x="5303864" y="3180532"/>
                <a:ext cx="93637" cy="174984"/>
              </a:xfrm>
              <a:prstGeom prst="curvedLeftArrow">
                <a:avLst>
                  <a:gd name="adj1" fmla="val 25000"/>
                  <a:gd name="adj2" fmla="val 50000"/>
                  <a:gd name="adj3" fmla="val 25000"/>
                </a:avLst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68" tIns="60917" rIns="121868" bIns="6091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sz="239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46"/>
              <p:cNvSpPr/>
              <p:nvPr/>
            </p:nvSpPr>
            <p:spPr>
              <a:xfrm>
                <a:off x="5303864" y="3462302"/>
                <a:ext cx="93637" cy="159076"/>
              </a:xfrm>
              <a:prstGeom prst="curvedLeftArrow">
                <a:avLst>
                  <a:gd name="adj1" fmla="val 25000"/>
                  <a:gd name="adj2" fmla="val 50000"/>
                  <a:gd name="adj3" fmla="val 25000"/>
                </a:avLst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68" tIns="60917" rIns="121868" bIns="60917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sz="239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12" name="Google Shape;612;p46"/>
          <p:cNvSpPr/>
          <p:nvPr/>
        </p:nvSpPr>
        <p:spPr>
          <a:xfrm rot="-5400000">
            <a:off x="5677862" y="330902"/>
            <a:ext cx="331287" cy="6430320"/>
          </a:xfrm>
          <a:prstGeom prst="rightBrace">
            <a:avLst>
              <a:gd name="adj1" fmla="val 67163"/>
              <a:gd name="adj2" fmla="val 50224"/>
            </a:avLst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3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6"/>
          <p:cNvSpPr/>
          <p:nvPr/>
        </p:nvSpPr>
        <p:spPr>
          <a:xfrm rot="-5400000">
            <a:off x="5570115" y="1299091"/>
            <a:ext cx="331287" cy="4630297"/>
          </a:xfrm>
          <a:prstGeom prst="rightBrace">
            <a:avLst>
              <a:gd name="adj1" fmla="val 67163"/>
              <a:gd name="adj2" fmla="val 52847"/>
            </a:avLst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3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6"/>
          <p:cNvSpPr/>
          <p:nvPr/>
        </p:nvSpPr>
        <p:spPr>
          <a:xfrm rot="-5400000">
            <a:off x="5548368" y="2901048"/>
            <a:ext cx="206625" cy="1509944"/>
          </a:xfrm>
          <a:prstGeom prst="rightBrace">
            <a:avLst>
              <a:gd name="adj1" fmla="val 91574"/>
              <a:gd name="adj2" fmla="val 63852"/>
            </a:avLst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3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p4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47941" y="2414748"/>
            <a:ext cx="1079521" cy="36138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6"/>
          <p:cNvSpPr txBox="1"/>
          <p:nvPr/>
        </p:nvSpPr>
        <p:spPr>
          <a:xfrm>
            <a:off x="5509088" y="3032079"/>
            <a:ext cx="897565" cy="37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6" tIns="45655" rIns="91376" bIns="4565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rPr>
              <a:t>/mapr</a:t>
            </a:r>
            <a:endParaRPr sz="1600">
              <a:solidFill>
                <a:srgbClr val="0027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52208" y="5228275"/>
            <a:ext cx="834317" cy="58389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6"/>
          <p:cNvSpPr/>
          <p:nvPr/>
        </p:nvSpPr>
        <p:spPr>
          <a:xfrm>
            <a:off x="6415729" y="2451865"/>
            <a:ext cx="815788" cy="28792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 sz="2399"/>
          </a:p>
        </p:txBody>
      </p:sp>
      <p:sp>
        <p:nvSpPr>
          <p:cNvPr id="619" name="Google Shape;619;p46"/>
          <p:cNvSpPr/>
          <p:nvPr/>
        </p:nvSpPr>
        <p:spPr>
          <a:xfrm>
            <a:off x="7413865" y="2451865"/>
            <a:ext cx="815788" cy="28792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2399"/>
          </a:p>
        </p:txBody>
      </p:sp>
      <p:sp>
        <p:nvSpPr>
          <p:cNvPr id="620" name="Google Shape;620;p46"/>
          <p:cNvSpPr/>
          <p:nvPr/>
        </p:nvSpPr>
        <p:spPr>
          <a:xfrm>
            <a:off x="8412001" y="2451865"/>
            <a:ext cx="815788" cy="28792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HBASE</a:t>
            </a:r>
            <a:endParaRPr sz="2399"/>
          </a:p>
        </p:txBody>
      </p:sp>
      <p:sp>
        <p:nvSpPr>
          <p:cNvPr id="621" name="Google Shape;621;p46"/>
          <p:cNvSpPr/>
          <p:nvPr/>
        </p:nvSpPr>
        <p:spPr>
          <a:xfrm>
            <a:off x="9410137" y="2451865"/>
            <a:ext cx="815788" cy="28792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sz="2399"/>
          </a:p>
        </p:txBody>
      </p:sp>
      <p:sp>
        <p:nvSpPr>
          <p:cNvPr id="622" name="Google Shape;622;p46"/>
          <p:cNvSpPr/>
          <p:nvPr/>
        </p:nvSpPr>
        <p:spPr>
          <a:xfrm>
            <a:off x="10408271" y="2451865"/>
            <a:ext cx="815788" cy="287925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S3</a:t>
            </a:r>
            <a:endParaRPr sz="2399" dirty="0"/>
          </a:p>
        </p:txBody>
      </p:sp>
      <p:pic>
        <p:nvPicPr>
          <p:cNvPr id="623" name="Google Shape;623;p46" descr="search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575580" y="1089283"/>
            <a:ext cx="1085020" cy="10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6"/>
          <p:cNvSpPr txBox="1"/>
          <p:nvPr/>
        </p:nvSpPr>
        <p:spPr>
          <a:xfrm>
            <a:off x="2584046" y="1479887"/>
            <a:ext cx="1530685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Application</a:t>
            </a:r>
            <a:endParaRPr sz="2399"/>
          </a:p>
        </p:txBody>
      </p:sp>
      <p:pic>
        <p:nvPicPr>
          <p:cNvPr id="625" name="Google Shape;625;p46" descr="Icon_Use-Cases_White_Data-Mining_v1_300x300px_cl_bk-01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18653" y="1456852"/>
            <a:ext cx="431582" cy="409168"/>
          </a:xfrm>
          <a:prstGeom prst="rect">
            <a:avLst/>
          </a:prstGeom>
          <a:solidFill>
            <a:srgbClr val="C8102E"/>
          </a:solidFill>
          <a:ln>
            <a:noFill/>
          </a:ln>
        </p:spPr>
      </p:pic>
      <p:cxnSp>
        <p:nvCxnSpPr>
          <p:cNvPr id="626" name="Google Shape;626;p46"/>
          <p:cNvCxnSpPr/>
          <p:nvPr/>
        </p:nvCxnSpPr>
        <p:spPr>
          <a:xfrm>
            <a:off x="4256439" y="1649120"/>
            <a:ext cx="1040144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627" name="Google Shape;627;p46"/>
          <p:cNvCxnSpPr/>
          <p:nvPr/>
        </p:nvCxnSpPr>
        <p:spPr>
          <a:xfrm>
            <a:off x="6317910" y="2063761"/>
            <a:ext cx="0" cy="1043243"/>
          </a:xfrm>
          <a:prstGeom prst="straightConnector1">
            <a:avLst/>
          </a:prstGeom>
          <a:noFill/>
          <a:ln w="41275" cap="flat" cmpd="sng">
            <a:solidFill>
              <a:srgbClr val="DEA60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628" name="Google Shape;628;p46"/>
          <p:cNvSpPr txBox="1"/>
          <p:nvPr/>
        </p:nvSpPr>
        <p:spPr>
          <a:xfrm>
            <a:off x="6331200" y="1755602"/>
            <a:ext cx="650009" cy="73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3999">
                <a:solidFill>
                  <a:srgbClr val="DEA60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✓</a:t>
            </a:r>
            <a:endParaRPr sz="3999">
              <a:solidFill>
                <a:srgbClr val="DEA602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34149" y="3137930"/>
            <a:ext cx="214884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Global access to local data</a:t>
            </a:r>
          </a:p>
        </p:txBody>
      </p:sp>
    </p:spTree>
    <p:extLst>
      <p:ext uri="{BB962C8B-B14F-4D97-AF65-F5344CB8AC3E}">
        <p14:creationId xmlns:p14="http://schemas.microsoft.com/office/powerpoint/2010/main" xmlns="" val="363037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7"/>
          <p:cNvSpPr/>
          <p:nvPr/>
        </p:nvSpPr>
        <p:spPr>
          <a:xfrm>
            <a:off x="958258" y="2535369"/>
            <a:ext cx="10524404" cy="1295663"/>
          </a:xfrm>
          <a:prstGeom prst="roundRect">
            <a:avLst>
              <a:gd name="adj" fmla="val 10152"/>
            </a:avLst>
          </a:prstGeom>
          <a:solidFill>
            <a:srgbClr val="005FB9">
              <a:alpha val="20000"/>
            </a:srgbClr>
          </a:solidFill>
          <a:ln w="25400" cap="flat" cmpd="sng">
            <a:solidFill>
              <a:srgbClr val="005F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7"/>
          <p:cNvSpPr txBox="1">
            <a:spLocks noGrp="1"/>
          </p:cNvSpPr>
          <p:nvPr>
            <p:ph type="title"/>
          </p:nvPr>
        </p:nvSpPr>
        <p:spPr>
          <a:xfrm>
            <a:off x="820679" y="379242"/>
            <a:ext cx="11346303" cy="5750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6734" tIns="63350" rIns="126734" bIns="63350" rtlCol="0" anchor="ctr" anchorCtr="0">
            <a:noAutofit/>
          </a:bodyPr>
          <a:lstStyle/>
          <a:p>
            <a:pPr>
              <a:buSzPts val="2175"/>
            </a:pPr>
            <a:r>
              <a:rPr lang="en-US" sz="2899" dirty="0" smtClean="0"/>
              <a:t>Tier 1 Bank #2: </a:t>
            </a:r>
            <a:r>
              <a:rPr lang="en" sz="2899" dirty="0" smtClean="0"/>
              <a:t>Creating a</a:t>
            </a:r>
            <a:r>
              <a:rPr lang="en-US" sz="2899" dirty="0" smtClean="0"/>
              <a:t>n</a:t>
            </a:r>
            <a:r>
              <a:rPr lang="en" sz="2899" dirty="0" smtClean="0"/>
              <a:t> </a:t>
            </a:r>
            <a:r>
              <a:rPr lang="en-US" sz="2899" dirty="0" smtClean="0"/>
              <a:t>“</a:t>
            </a:r>
            <a:r>
              <a:rPr lang="en" sz="2899" dirty="0" smtClean="0"/>
              <a:t>Ubernetes</a:t>
            </a:r>
            <a:r>
              <a:rPr lang="en-US" sz="2899" dirty="0" smtClean="0"/>
              <a:t>”</a:t>
            </a:r>
            <a:r>
              <a:rPr lang="en" sz="2899" dirty="0" smtClean="0"/>
              <a:t> </a:t>
            </a:r>
            <a:r>
              <a:rPr lang="en" sz="2899" dirty="0"/>
              <a:t>Platform with MapR</a:t>
            </a:r>
            <a:endParaRPr dirty="0"/>
          </a:p>
        </p:txBody>
      </p:sp>
      <p:pic>
        <p:nvPicPr>
          <p:cNvPr id="636" name="Google Shape;636;p47" descr="search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5580" y="990600"/>
            <a:ext cx="1085020" cy="1085303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7"/>
          <p:cNvSpPr txBox="1"/>
          <p:nvPr/>
        </p:nvSpPr>
        <p:spPr>
          <a:xfrm>
            <a:off x="2584046" y="1381203"/>
            <a:ext cx="1530685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Application</a:t>
            </a:r>
            <a:endParaRPr sz="2399"/>
          </a:p>
        </p:txBody>
      </p:sp>
      <p:pic>
        <p:nvPicPr>
          <p:cNvPr id="638" name="Google Shape;638;p47" descr="Icon_Use-Cases_White_Data-Mining_v1_300x300px_cl_bk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8653" y="1358169"/>
            <a:ext cx="431582" cy="409168"/>
          </a:xfrm>
          <a:prstGeom prst="rect">
            <a:avLst/>
          </a:prstGeom>
          <a:solidFill>
            <a:srgbClr val="C8102E"/>
          </a:solidFill>
          <a:ln>
            <a:noFill/>
          </a:ln>
        </p:spPr>
      </p:pic>
      <p:cxnSp>
        <p:nvCxnSpPr>
          <p:cNvPr id="639" name="Google Shape;639;p47"/>
          <p:cNvCxnSpPr/>
          <p:nvPr/>
        </p:nvCxnSpPr>
        <p:spPr>
          <a:xfrm>
            <a:off x="4402173" y="1550436"/>
            <a:ext cx="1040144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grpSp>
        <p:nvGrpSpPr>
          <p:cNvPr id="640" name="Google Shape;640;p47"/>
          <p:cNvGrpSpPr/>
          <p:nvPr/>
        </p:nvGrpSpPr>
        <p:grpSpPr>
          <a:xfrm>
            <a:off x="1106439" y="2356224"/>
            <a:ext cx="1470242" cy="361363"/>
            <a:chOff x="830045" y="1359458"/>
            <a:chExt cx="1102969" cy="271093"/>
          </a:xfrm>
        </p:grpSpPr>
        <p:sp>
          <p:nvSpPr>
            <p:cNvPr id="641" name="Google Shape;641;p47"/>
            <p:cNvSpPr/>
            <p:nvPr/>
          </p:nvSpPr>
          <p:spPr>
            <a:xfrm>
              <a:off x="830045" y="1359458"/>
              <a:ext cx="1102969" cy="271093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005F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25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2" name="Google Shape;642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6513" y="1398209"/>
              <a:ext cx="1008000" cy="1774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3" name="Google Shape;643;p47"/>
          <p:cNvSpPr/>
          <p:nvPr/>
        </p:nvSpPr>
        <p:spPr>
          <a:xfrm>
            <a:off x="958352" y="4033871"/>
            <a:ext cx="10524404" cy="2244975"/>
          </a:xfrm>
          <a:prstGeom prst="roundRect">
            <a:avLst>
              <a:gd name="adj" fmla="val 10152"/>
            </a:avLst>
          </a:prstGeom>
          <a:solidFill>
            <a:srgbClr val="C00000">
              <a:alpha val="20000"/>
            </a:srgbClr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p47" descr="Icon_Big-Data_Cloud-0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3806" y="5048929"/>
            <a:ext cx="1069884" cy="99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7" descr="Icon_Big-Data_Cloud-0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65680" y="5043251"/>
            <a:ext cx="1043071" cy="96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7" descr="Icon_Big-Data_Cloud-0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2501" y="5041049"/>
            <a:ext cx="1043071" cy="96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7" descr="Icon_Edge_grey-01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76393" y="5297355"/>
            <a:ext cx="352891" cy="56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7" descr="Icon_Big-Data_Cloud-01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52281" y="5080831"/>
            <a:ext cx="1069884" cy="93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7" descr="Icon_Big-Data_Cloud-01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20758" y="5080831"/>
            <a:ext cx="1069884" cy="93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7" descr="Icon_BigData_50k_DataCenter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87059" y="5393666"/>
            <a:ext cx="357785" cy="35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9288" y="5429527"/>
            <a:ext cx="425612" cy="26475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7"/>
          <p:cNvSpPr txBox="1"/>
          <p:nvPr/>
        </p:nvSpPr>
        <p:spPr>
          <a:xfrm>
            <a:off x="2346348" y="4011391"/>
            <a:ext cx="3942680" cy="4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9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GLOBAL DATA MANAGEMENT</a:t>
            </a:r>
            <a:endParaRPr sz="2399"/>
          </a:p>
        </p:txBody>
      </p:sp>
      <p:sp>
        <p:nvSpPr>
          <p:cNvPr id="653" name="Google Shape;653;p47"/>
          <p:cNvSpPr txBox="1"/>
          <p:nvPr/>
        </p:nvSpPr>
        <p:spPr>
          <a:xfrm>
            <a:off x="1764940" y="5771776"/>
            <a:ext cx="652758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Edge</a:t>
            </a:r>
            <a:endParaRPr sz="2399"/>
          </a:p>
        </p:txBody>
      </p:sp>
      <p:sp>
        <p:nvSpPr>
          <p:cNvPr id="654" name="Google Shape;654;p47"/>
          <p:cNvSpPr txBox="1"/>
          <p:nvPr/>
        </p:nvSpPr>
        <p:spPr>
          <a:xfrm>
            <a:off x="3525998" y="5760794"/>
            <a:ext cx="1282629" cy="55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Private Cloud</a:t>
            </a:r>
            <a:endParaRPr sz="2399"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On Premise</a:t>
            </a:r>
            <a:endParaRPr sz="2399"/>
          </a:p>
        </p:txBody>
      </p:sp>
      <p:sp>
        <p:nvSpPr>
          <p:cNvPr id="655" name="Google Shape;655;p47"/>
          <p:cNvSpPr txBox="1"/>
          <p:nvPr/>
        </p:nvSpPr>
        <p:spPr>
          <a:xfrm>
            <a:off x="5742658" y="5734899"/>
            <a:ext cx="1271931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sp>
        <p:nvSpPr>
          <p:cNvPr id="656" name="Google Shape;656;p47"/>
          <p:cNvSpPr txBox="1"/>
          <p:nvPr/>
        </p:nvSpPr>
        <p:spPr>
          <a:xfrm>
            <a:off x="7914009" y="5726068"/>
            <a:ext cx="1675894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sp>
        <p:nvSpPr>
          <p:cNvPr id="657" name="Google Shape;657;p47"/>
          <p:cNvSpPr txBox="1"/>
          <p:nvPr/>
        </p:nvSpPr>
        <p:spPr>
          <a:xfrm>
            <a:off x="9975682" y="5721769"/>
            <a:ext cx="1675894" cy="3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Public Cloud</a:t>
            </a:r>
            <a:endParaRPr sz="2399"/>
          </a:p>
        </p:txBody>
      </p:sp>
      <p:pic>
        <p:nvPicPr>
          <p:cNvPr id="658" name="Google Shape;658;p4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92798" y="5373688"/>
            <a:ext cx="710266" cy="328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7"/>
          <p:cNvGrpSpPr/>
          <p:nvPr/>
        </p:nvGrpSpPr>
        <p:grpSpPr>
          <a:xfrm>
            <a:off x="1594826" y="4801984"/>
            <a:ext cx="1018221" cy="377672"/>
            <a:chOff x="1196431" y="3537524"/>
            <a:chExt cx="763865" cy="283328"/>
          </a:xfrm>
        </p:grpSpPr>
        <p:pic>
          <p:nvPicPr>
            <p:cNvPr id="660" name="Google Shape;660;p4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4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4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3" name="Google Shape;663;p47"/>
          <p:cNvGrpSpPr/>
          <p:nvPr/>
        </p:nvGrpSpPr>
        <p:grpSpPr>
          <a:xfrm>
            <a:off x="3711572" y="4801984"/>
            <a:ext cx="1018221" cy="377672"/>
            <a:chOff x="1196431" y="3537524"/>
            <a:chExt cx="763865" cy="283328"/>
          </a:xfrm>
        </p:grpSpPr>
        <p:pic>
          <p:nvPicPr>
            <p:cNvPr id="664" name="Google Shape;664;p4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4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4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7" name="Google Shape;667;p47"/>
          <p:cNvGrpSpPr/>
          <p:nvPr/>
        </p:nvGrpSpPr>
        <p:grpSpPr>
          <a:xfrm>
            <a:off x="5817444" y="4801984"/>
            <a:ext cx="1018221" cy="377672"/>
            <a:chOff x="1196431" y="3537524"/>
            <a:chExt cx="763865" cy="283328"/>
          </a:xfrm>
        </p:grpSpPr>
        <p:pic>
          <p:nvPicPr>
            <p:cNvPr id="668" name="Google Shape;668;p4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4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4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47"/>
          <p:cNvGrpSpPr/>
          <p:nvPr/>
        </p:nvGrpSpPr>
        <p:grpSpPr>
          <a:xfrm>
            <a:off x="7992333" y="4801984"/>
            <a:ext cx="1018221" cy="377672"/>
            <a:chOff x="1196431" y="3537524"/>
            <a:chExt cx="763865" cy="283328"/>
          </a:xfrm>
        </p:grpSpPr>
        <p:pic>
          <p:nvPicPr>
            <p:cNvPr id="672" name="Google Shape;672;p4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4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4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5" name="Google Shape;675;p47"/>
          <p:cNvGrpSpPr/>
          <p:nvPr/>
        </p:nvGrpSpPr>
        <p:grpSpPr>
          <a:xfrm>
            <a:off x="10049107" y="4801984"/>
            <a:ext cx="1018221" cy="377672"/>
            <a:chOff x="1196431" y="3537524"/>
            <a:chExt cx="763865" cy="283328"/>
          </a:xfrm>
        </p:grpSpPr>
        <p:pic>
          <p:nvPicPr>
            <p:cNvPr id="676" name="Google Shape;676;p4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95409" y="3546745"/>
              <a:ext cx="264887" cy="264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4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196431" y="3537524"/>
              <a:ext cx="283328" cy="283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4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462542" y="3568776"/>
              <a:ext cx="220825" cy="220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9" name="Google Shape;679;p4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256367" y="5302749"/>
            <a:ext cx="599089" cy="41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47941" y="3867650"/>
            <a:ext cx="1079521" cy="3613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1" name="Google Shape;681;p47"/>
          <p:cNvGrpSpPr/>
          <p:nvPr/>
        </p:nvGrpSpPr>
        <p:grpSpPr>
          <a:xfrm>
            <a:off x="3809177" y="2077668"/>
            <a:ext cx="726696" cy="896188"/>
            <a:chOff x="5609339" y="813488"/>
            <a:chExt cx="545164" cy="672316"/>
          </a:xfrm>
        </p:grpSpPr>
        <p:sp>
          <p:nvSpPr>
            <p:cNvPr id="682" name="Google Shape;682;p47"/>
            <p:cNvSpPr/>
            <p:nvPr/>
          </p:nvSpPr>
          <p:spPr>
            <a:xfrm>
              <a:off x="5609339" y="813488"/>
              <a:ext cx="545164" cy="672316"/>
            </a:xfrm>
            <a:prstGeom prst="roundRect">
              <a:avLst>
                <a:gd name="adj" fmla="val 8128"/>
              </a:avLst>
            </a:prstGeom>
            <a:solidFill>
              <a:srgbClr val="F2F2F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466" dirty="0">
                  <a:latin typeface="Calibri"/>
                  <a:ea typeface="Calibri"/>
                  <a:cs typeface="Calibri"/>
                  <a:sym typeface="Calibri"/>
                </a:rPr>
                <a:t>Pod</a:t>
              </a:r>
              <a:endParaRPr sz="2399" dirty="0"/>
            </a:p>
          </p:txBody>
        </p:sp>
        <p:pic>
          <p:nvPicPr>
            <p:cNvPr id="683" name="Google Shape;683;p47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761799" y="1140455"/>
              <a:ext cx="288587" cy="1841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4" name="Google Shape;684;p47"/>
          <p:cNvGrpSpPr/>
          <p:nvPr/>
        </p:nvGrpSpPr>
        <p:grpSpPr>
          <a:xfrm>
            <a:off x="3008645" y="2077668"/>
            <a:ext cx="726696" cy="896188"/>
            <a:chOff x="5609339" y="813488"/>
            <a:chExt cx="545164" cy="672316"/>
          </a:xfrm>
        </p:grpSpPr>
        <p:sp>
          <p:nvSpPr>
            <p:cNvPr id="685" name="Google Shape;685;p47"/>
            <p:cNvSpPr/>
            <p:nvPr/>
          </p:nvSpPr>
          <p:spPr>
            <a:xfrm>
              <a:off x="5609339" y="813488"/>
              <a:ext cx="545164" cy="672316"/>
            </a:xfrm>
            <a:prstGeom prst="roundRect">
              <a:avLst>
                <a:gd name="adj" fmla="val 8128"/>
              </a:avLst>
            </a:prstGeom>
            <a:solidFill>
              <a:srgbClr val="F2F2F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466" dirty="0">
                  <a:latin typeface="Calibri"/>
                  <a:ea typeface="Calibri"/>
                  <a:cs typeface="Calibri"/>
                  <a:sym typeface="Calibri"/>
                </a:rPr>
                <a:t>Pod</a:t>
              </a:r>
              <a:endParaRPr sz="2399" dirty="0"/>
            </a:p>
          </p:txBody>
        </p:sp>
        <p:pic>
          <p:nvPicPr>
            <p:cNvPr id="686" name="Google Shape;686;p47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761799" y="1140455"/>
              <a:ext cx="288587" cy="1841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7" name="Google Shape;687;p47"/>
          <p:cNvGrpSpPr/>
          <p:nvPr/>
        </p:nvGrpSpPr>
        <p:grpSpPr>
          <a:xfrm>
            <a:off x="4609708" y="2077668"/>
            <a:ext cx="726696" cy="902165"/>
            <a:chOff x="1788902" y="1574020"/>
            <a:chExt cx="545164" cy="676800"/>
          </a:xfrm>
        </p:grpSpPr>
        <p:sp>
          <p:nvSpPr>
            <p:cNvPr id="688" name="Google Shape;688;p47"/>
            <p:cNvSpPr/>
            <p:nvPr/>
          </p:nvSpPr>
          <p:spPr>
            <a:xfrm>
              <a:off x="1788902" y="1574020"/>
              <a:ext cx="545164" cy="676800"/>
            </a:xfrm>
            <a:prstGeom prst="roundRect">
              <a:avLst>
                <a:gd name="adj" fmla="val 8128"/>
              </a:avLst>
            </a:prstGeom>
            <a:solidFill>
              <a:srgbClr val="F2F2F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466" dirty="0">
                  <a:latin typeface="Calibri"/>
                  <a:ea typeface="Calibri"/>
                  <a:cs typeface="Calibri"/>
                  <a:sym typeface="Calibri"/>
                </a:rPr>
                <a:t>Pod</a:t>
              </a:r>
              <a:endParaRPr sz="2399" dirty="0"/>
            </a:p>
          </p:txBody>
        </p:sp>
        <p:pic>
          <p:nvPicPr>
            <p:cNvPr id="689" name="Google Shape;689;p47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941362" y="1900987"/>
              <a:ext cx="288587" cy="1841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0" name="Google Shape;690;p47"/>
          <p:cNvGrpSpPr/>
          <p:nvPr/>
        </p:nvGrpSpPr>
        <p:grpSpPr>
          <a:xfrm>
            <a:off x="6629035" y="2077668"/>
            <a:ext cx="2897932" cy="902165"/>
            <a:chOff x="3257900" y="1574334"/>
            <a:chExt cx="2174015" cy="676800"/>
          </a:xfrm>
        </p:grpSpPr>
        <p:sp>
          <p:nvSpPr>
            <p:cNvPr id="691" name="Google Shape;691;p47"/>
            <p:cNvSpPr/>
            <p:nvPr/>
          </p:nvSpPr>
          <p:spPr>
            <a:xfrm>
              <a:off x="3257900" y="1574334"/>
              <a:ext cx="2174015" cy="676800"/>
            </a:xfrm>
            <a:prstGeom prst="roundRect">
              <a:avLst>
                <a:gd name="adj" fmla="val 8128"/>
              </a:avLst>
            </a:prstGeom>
            <a:solidFill>
              <a:srgbClr val="F2F2F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466" dirty="0">
                  <a:latin typeface="Calibri"/>
                  <a:ea typeface="Calibri"/>
                  <a:cs typeface="Calibri"/>
                  <a:sym typeface="Calibri"/>
                </a:rPr>
                <a:t>Image Classification using</a:t>
              </a:r>
              <a:br>
                <a:rPr lang="en" sz="1466" dirty="0"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66" dirty="0">
                  <a:latin typeface="Calibri"/>
                  <a:ea typeface="Calibri"/>
                  <a:cs typeface="Calibri"/>
                  <a:sym typeface="Calibri"/>
                </a:rPr>
                <a:t>Tensorflow in a Docker container</a:t>
              </a:r>
              <a:endParaRPr sz="2399" dirty="0"/>
            </a:p>
          </p:txBody>
        </p:sp>
        <p:pic>
          <p:nvPicPr>
            <p:cNvPr id="692" name="Google Shape;692;p47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4398593" y="1975885"/>
              <a:ext cx="190630" cy="202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47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4069527" y="2005534"/>
              <a:ext cx="288587" cy="1841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4" name="Google Shape;694;p47"/>
          <p:cNvGrpSpPr/>
          <p:nvPr/>
        </p:nvGrpSpPr>
        <p:grpSpPr>
          <a:xfrm>
            <a:off x="5410240" y="2077668"/>
            <a:ext cx="1144959" cy="902165"/>
            <a:chOff x="2363550" y="1572617"/>
            <a:chExt cx="858943" cy="676800"/>
          </a:xfrm>
        </p:grpSpPr>
        <p:sp>
          <p:nvSpPr>
            <p:cNvPr id="695" name="Google Shape;695;p47"/>
            <p:cNvSpPr/>
            <p:nvPr/>
          </p:nvSpPr>
          <p:spPr>
            <a:xfrm>
              <a:off x="2363550" y="1572617"/>
              <a:ext cx="858943" cy="676800"/>
            </a:xfrm>
            <a:prstGeom prst="roundRect">
              <a:avLst>
                <a:gd name="adj" fmla="val 8128"/>
              </a:avLst>
            </a:prstGeom>
            <a:solidFill>
              <a:srgbClr val="F2F2F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60917" rIns="121868" bIns="60917" anchor="t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466" dirty="0">
                  <a:latin typeface="Calibri"/>
                  <a:ea typeface="Calibri"/>
                  <a:cs typeface="Calibri"/>
                  <a:sym typeface="Calibri"/>
                </a:rPr>
                <a:t>Classic ETL</a:t>
              </a:r>
              <a:endParaRPr sz="2399" dirty="0"/>
            </a:p>
          </p:txBody>
        </p:sp>
        <p:pic>
          <p:nvPicPr>
            <p:cNvPr id="696" name="Google Shape;696;p47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662315" y="1899584"/>
              <a:ext cx="288587" cy="1841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7" name="Google Shape;697;p47"/>
          <p:cNvSpPr/>
          <p:nvPr/>
        </p:nvSpPr>
        <p:spPr>
          <a:xfrm>
            <a:off x="1683366" y="3022112"/>
            <a:ext cx="9074186" cy="332521"/>
          </a:xfrm>
          <a:prstGeom prst="roundRect">
            <a:avLst>
              <a:gd name="adj" fmla="val 8128"/>
            </a:avLst>
          </a:prstGeom>
          <a:solidFill>
            <a:schemeClr val="lt2"/>
          </a:solidFill>
          <a:ln w="12700" cap="flat" cmpd="sng">
            <a:solidFill>
              <a:srgbClr val="259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66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Scheduling &amp; Scaling</a:t>
            </a:r>
            <a:endParaRPr sz="2399"/>
          </a:p>
        </p:txBody>
      </p:sp>
      <p:sp>
        <p:nvSpPr>
          <p:cNvPr id="698" name="Google Shape;698;p47"/>
          <p:cNvSpPr/>
          <p:nvPr/>
        </p:nvSpPr>
        <p:spPr>
          <a:xfrm>
            <a:off x="1683366" y="3393138"/>
            <a:ext cx="9074186" cy="332521"/>
          </a:xfrm>
          <a:prstGeom prst="roundRect">
            <a:avLst>
              <a:gd name="adj" fmla="val 8128"/>
            </a:avLst>
          </a:prstGeom>
          <a:solidFill>
            <a:srgbClr val="C00000"/>
          </a:solidFill>
          <a:ln w="12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66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MapR Kubernetes Volume Driver</a:t>
            </a:r>
            <a:endParaRPr sz="2399"/>
          </a:p>
        </p:txBody>
      </p:sp>
      <p:sp>
        <p:nvSpPr>
          <p:cNvPr id="67" name="TextBox 66"/>
          <p:cNvSpPr txBox="1"/>
          <p:nvPr/>
        </p:nvSpPr>
        <p:spPr>
          <a:xfrm>
            <a:off x="6431688" y="3729687"/>
            <a:ext cx="332221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Single pane of glass to control jobs anywhere</a:t>
            </a:r>
          </a:p>
        </p:txBody>
      </p:sp>
    </p:spTree>
    <p:extLst>
      <p:ext uri="{BB962C8B-B14F-4D97-AF65-F5344CB8AC3E}">
        <p14:creationId xmlns:p14="http://schemas.microsoft.com/office/powerpoint/2010/main" xmlns="" val="100363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C8102E"/>
                </a:solidFill>
                <a:latin typeface="Arial"/>
                <a:cs typeface="Arial"/>
              </a:rPr>
              <a:t>Additional Resources</a:t>
            </a:r>
            <a:endParaRPr lang="en-US" sz="3600" dirty="0">
              <a:solidFill>
                <a:srgbClr val="C8102E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9245" y="1377718"/>
            <a:ext cx="53914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endParaRPr lang="en-US" sz="3200" dirty="0">
              <a:solidFill>
                <a:schemeClr val="tx2"/>
              </a:solidFill>
              <a:latin typeface="Arial"/>
              <a:cs typeface="Arial"/>
            </a:endParaRPr>
          </a:p>
          <a:p>
            <a:endParaRPr lang="en-US" sz="32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2910" y="1360843"/>
            <a:ext cx="7098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O’Reilly report by Ted Dunning &amp; Ellen Friedman © September 2017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Read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free courtesy of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MapR: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https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://mapr.com/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ebook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/machine-learning-logistics/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645" y="3340697"/>
            <a:ext cx="1778000" cy="26492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86211" y="3298368"/>
            <a:ext cx="50056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O’Reilly book by Ted Dunning &amp; Ellen Friedman © March 2016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Read free courtesy of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MapR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:</a:t>
            </a: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https://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mapr.com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/streaming-architecture-using-apache-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kafka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-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mapr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-streams/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7317">
            <a:off x="792854" y="1573539"/>
            <a:ext cx="2395493" cy="35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316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C8102E"/>
                </a:solidFill>
                <a:latin typeface="Arial"/>
                <a:cs typeface="Arial"/>
              </a:rPr>
              <a:t>Additional Resources</a:t>
            </a:r>
            <a:endParaRPr lang="en-US" sz="3600" dirty="0">
              <a:solidFill>
                <a:srgbClr val="C8102E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9245" y="1377718"/>
            <a:ext cx="53914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endParaRPr lang="en-US" sz="3200" dirty="0">
              <a:solidFill>
                <a:schemeClr val="tx2"/>
              </a:solidFill>
              <a:latin typeface="Arial"/>
              <a:cs typeface="Arial"/>
            </a:endParaRPr>
          </a:p>
          <a:p>
            <a:endParaRPr lang="en-US" sz="32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2910" y="1297343"/>
            <a:ext cx="56110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 O’Reilly book by Ted Dunning &amp; Ellen Friedman    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© June 2014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Read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free courtesy of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MapR: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https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://mapr.com/practical-machine-learning-new-look-anomaly-detection/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6211" y="3552368"/>
            <a:ext cx="50056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O’Reilly book by Ellen Friedman &amp; Ted Dunning © February 2014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Read free courtesy of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MapR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:</a:t>
            </a: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https://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mapr.com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/practical-machine-learning/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73867">
            <a:off x="1199518" y="1266915"/>
            <a:ext cx="1668780" cy="2503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1267">
            <a:off x="4445584" y="3552368"/>
            <a:ext cx="1687322" cy="24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499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C8102E"/>
                </a:solidFill>
                <a:latin typeface="Arial"/>
                <a:cs typeface="Arial"/>
              </a:rPr>
              <a:t>Additional Resources</a:t>
            </a:r>
            <a:endParaRPr lang="en-US" sz="3600" dirty="0">
              <a:solidFill>
                <a:srgbClr val="C8102E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9245" y="1377718"/>
            <a:ext cx="53914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endParaRPr lang="en-US" sz="3200" dirty="0">
              <a:solidFill>
                <a:schemeClr val="tx2"/>
              </a:solidFill>
              <a:latin typeface="Arial"/>
              <a:cs typeface="Arial"/>
            </a:endParaRPr>
          </a:p>
          <a:p>
            <a:endParaRPr lang="en-US" sz="32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0900" y="2240407"/>
            <a:ext cx="9766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by Ellen Friedman 8 Aug 2017 on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MapR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blog:</a:t>
            </a: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https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://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mapr.com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/blog/tensorflow-mxnet-caffe-h2o-which-ml-best/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8118" y="3354005"/>
            <a:ext cx="4178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by Ted Dunning 13 Sept 2017 in InfoWorld:</a:t>
            </a:r>
          </a:p>
          <a:p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https://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www.infoworld.com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/article/3223688/machine-learning/machine-learning-skills-for-software-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engineers.html</a:t>
            </a:r>
            <a:endParaRPr 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98167"/>
            <a:ext cx="5557520" cy="1275080"/>
          </a:xfrm>
          <a:prstGeom prst="rect">
            <a:avLst/>
          </a:prstGeom>
        </p:spPr>
      </p:pic>
      <p:pic>
        <p:nvPicPr>
          <p:cNvPr id="2" name="Picture 1" descr="Screen Shot 2017-09-18 at 11.20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89000" y="3744987"/>
            <a:ext cx="6242050" cy="169545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26037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4800" dirty="0" smtClean="0"/>
          </a:p>
          <a:p>
            <a:r>
              <a:rPr lang="en-US" sz="4800" dirty="0"/>
              <a:t>what is </a:t>
            </a:r>
            <a:r>
              <a:rPr lang="en-US" sz="4800" dirty="0" err="1"/>
              <a:t>kubernetes</a:t>
            </a:r>
            <a:r>
              <a:rPr lang="en-US" sz="4800" dirty="0" smtClean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397783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40941">
            <a:off x="6479817" y="339452"/>
            <a:ext cx="4259942" cy="6389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>
            <a:spLocks noGrp="1"/>
          </p:cNvSpPr>
          <p:nvPr>
            <p:ph type="title"/>
          </p:nvPr>
        </p:nvSpPr>
        <p:spPr>
          <a:xfrm>
            <a:off x="646685" y="500683"/>
            <a:ext cx="1099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Book!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7"/>
          <p:cNvSpPr txBox="1">
            <a:spLocks noGrp="1"/>
          </p:cNvSpPr>
          <p:nvPr>
            <p:ph type="body" idx="1"/>
          </p:nvPr>
        </p:nvSpPr>
        <p:spPr>
          <a:xfrm>
            <a:off x="635725" y="1883350"/>
            <a:ext cx="5148300" cy="4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be signing this book at the MapR booth later today.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dirty="0" smtClean="0"/>
              <a:t>Detailed schedule at the booth.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184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-38100" y="-749305"/>
            <a:ext cx="12358116" cy="85382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3741" y="4864100"/>
            <a:ext cx="7658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Please support women in tech – help build girls’ dreams of what they can accomplish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16925" y="645577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© Ellen Friedman 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9200" y="6364307"/>
            <a:ext cx="452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Arial"/>
                <a:cs typeface="Arial"/>
              </a:rPr>
              <a:t>#</a:t>
            </a:r>
            <a:r>
              <a:rPr lang="en-US" dirty="0" err="1" smtClean="0">
                <a:solidFill>
                  <a:srgbClr val="404040"/>
                </a:solidFill>
                <a:latin typeface="Arial"/>
                <a:cs typeface="Arial"/>
              </a:rPr>
              <a:t>womenintech</a:t>
            </a:r>
            <a:r>
              <a:rPr lang="en-US" dirty="0" smtClean="0">
                <a:solidFill>
                  <a:srgbClr val="404040"/>
                </a:solidFill>
                <a:latin typeface="Arial"/>
                <a:cs typeface="Arial"/>
              </a:rPr>
              <a:t>  #</a:t>
            </a:r>
            <a:r>
              <a:rPr lang="en-US" dirty="0" err="1" smtClean="0">
                <a:solidFill>
                  <a:srgbClr val="404040"/>
                </a:solidFill>
                <a:latin typeface="Arial"/>
                <a:cs typeface="Arial"/>
              </a:rPr>
              <a:t>datawomen</a:t>
            </a:r>
            <a:endParaRPr lang="en-US" dirty="0" smtClean="0">
              <a:solidFill>
                <a:srgbClr val="40404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162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pexels-photo-24495_filter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777" y="11758"/>
            <a:ext cx="12188825" cy="649194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 bwMode="auto">
          <a:xfrm>
            <a:off x="2467857" y="1512068"/>
            <a:ext cx="3745382" cy="1178671"/>
          </a:xfrm>
          <a:prstGeom prst="rect">
            <a:avLst/>
          </a:prstGeom>
          <a:solidFill>
            <a:srgbClr val="BA0C28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451830" y="2909235"/>
            <a:ext cx="10027298" cy="643253"/>
          </a:xfrm>
          <a:prstGeom prst="rect">
            <a:avLst/>
          </a:prstGeom>
        </p:spPr>
        <p:txBody>
          <a:bodyPr/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FFFFFF"/>
                </a:solidFill>
              </a:rPr>
              <a:t>Q&amp;A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2467857" y="0"/>
            <a:ext cx="0" cy="6491946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27" name="Straight Connector 26"/>
          <p:cNvCxnSpPr/>
          <p:nvPr/>
        </p:nvCxnSpPr>
        <p:spPr bwMode="auto">
          <a:xfrm>
            <a:off x="2467857" y="1512068"/>
            <a:ext cx="3725845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28" name="Straight Connector 27"/>
          <p:cNvCxnSpPr/>
          <p:nvPr/>
        </p:nvCxnSpPr>
        <p:spPr bwMode="auto">
          <a:xfrm>
            <a:off x="6213239" y="0"/>
            <a:ext cx="0" cy="6491946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31" name="Straight Connector 30"/>
          <p:cNvCxnSpPr/>
          <p:nvPr/>
        </p:nvCxnSpPr>
        <p:spPr bwMode="auto">
          <a:xfrm>
            <a:off x="6213239" y="4650155"/>
            <a:ext cx="5983363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pic>
        <p:nvPicPr>
          <p:cNvPr id="32" name="Picture 31" descr="Twitter_Logo_White_On_Blac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348484" y="4026270"/>
            <a:ext cx="487435" cy="487435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</p:pic>
      <p:sp>
        <p:nvSpPr>
          <p:cNvPr id="40" name="Text Placeholder 2"/>
          <p:cNvSpPr txBox="1">
            <a:spLocks/>
          </p:cNvSpPr>
          <p:nvPr/>
        </p:nvSpPr>
        <p:spPr>
          <a:xfrm>
            <a:off x="6267283" y="4789610"/>
            <a:ext cx="4383489" cy="1276367"/>
          </a:xfrm>
          <a:prstGeom prst="rect">
            <a:avLst/>
          </a:prstGeom>
        </p:spPr>
        <p:txBody>
          <a:bodyPr/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@</a:t>
            </a:r>
            <a:r>
              <a:rPr lang="en-US" sz="2000" dirty="0" err="1" smtClean="0">
                <a:solidFill>
                  <a:srgbClr val="FFFFFF"/>
                </a:solidFill>
              </a:rPr>
              <a:t>mapr</a:t>
            </a:r>
            <a:endParaRPr lang="en-US" sz="2000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FFFFFF"/>
                </a:solidFill>
              </a:rPr>
              <a:t>tdunning@mapr.com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1" name="Text Placeholder 2"/>
          <p:cNvSpPr txBox="1">
            <a:spLocks/>
          </p:cNvSpPr>
          <p:nvPr/>
        </p:nvSpPr>
        <p:spPr>
          <a:xfrm>
            <a:off x="2710367" y="1843191"/>
            <a:ext cx="3330637" cy="520219"/>
          </a:xfrm>
          <a:prstGeom prst="rect">
            <a:avLst/>
          </a:prstGeom>
        </p:spPr>
        <p:txBody>
          <a:bodyPr/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ENGAGE WITH US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2479617" y="2697749"/>
            <a:ext cx="3725845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7" name="Straight Connector 16"/>
          <p:cNvCxnSpPr/>
          <p:nvPr/>
        </p:nvCxnSpPr>
        <p:spPr bwMode="auto">
          <a:xfrm>
            <a:off x="0" y="6499386"/>
            <a:ext cx="12188825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20" name="Text Placeholder 2"/>
          <p:cNvSpPr txBox="1">
            <a:spLocks/>
          </p:cNvSpPr>
          <p:nvPr/>
        </p:nvSpPr>
        <p:spPr>
          <a:xfrm>
            <a:off x="6920591" y="4037845"/>
            <a:ext cx="4383489" cy="498986"/>
          </a:xfrm>
          <a:prstGeom prst="rect">
            <a:avLst/>
          </a:prstGeom>
        </p:spPr>
        <p:txBody>
          <a:bodyPr/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DIN-RegularAlternate"/>
                <a:ea typeface="+mn-ea"/>
                <a:cs typeface="DIN-RegularAlternate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@ </a:t>
            </a:r>
            <a:r>
              <a:rPr lang="en-US" sz="2400" dirty="0" err="1" smtClean="0">
                <a:solidFill>
                  <a:srgbClr val="FFFFFF"/>
                </a:solidFill>
              </a:rPr>
              <a:t>Ted_Dunning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5129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557455" y="2319767"/>
            <a:ext cx="11480210" cy="7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9" tIns="121879" rIns="121879" bIns="121879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kubernetes (n.) - </a:t>
            </a:r>
            <a:r>
              <a:rPr lang="en" sz="48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greek word for pilot or helm</a:t>
            </a:r>
            <a:endParaRPr sz="4800" i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rgbClr val="000000"/>
              </a:buClr>
              <a:buSzPts val="4800"/>
            </a:pPr>
            <a:endParaRPr sz="6400" i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69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ysClr val="windowText" lastClr="000000"/>
      </a:dk1>
      <a:lt1>
        <a:sysClr val="window" lastClr="FFFFFF"/>
      </a:lt1>
      <a:dk2>
        <a:srgbClr val="4D4F53"/>
      </a:dk2>
      <a:lt2>
        <a:srgbClr val="00274C"/>
      </a:lt2>
      <a:accent1>
        <a:srgbClr val="C8102E"/>
      </a:accent1>
      <a:accent2>
        <a:srgbClr val="3B6E8E"/>
      </a:accent2>
      <a:accent3>
        <a:srgbClr val="627D77"/>
      </a:accent3>
      <a:accent4>
        <a:srgbClr val="747678"/>
      </a:accent4>
      <a:accent5>
        <a:srgbClr val="592226"/>
      </a:accent5>
      <a:accent6>
        <a:srgbClr val="FDC82F"/>
      </a:accent6>
      <a:hlink>
        <a:srgbClr val="0098DB"/>
      </a:hlink>
      <a:folHlink>
        <a:srgbClr val="59222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9525" algn="ctr">
          <a:noFill/>
          <a:round/>
          <a:headEnd/>
          <a:tailEnd/>
        </a:ln>
      </a:spPr>
      <a:bodyPr rtlCol="0" anchor="ctr"/>
      <a:lstStyle>
        <a:defPPr algn="ctr" eaLnBrk="0" hangingPunct="0">
          <a:defRPr dirty="0" smtClean="0">
            <a:solidFill>
              <a:srgbClr val="FFFFFF"/>
            </a:solidFill>
          </a:defRPr>
        </a:defPPr>
      </a:lstStyle>
    </a:spDef>
    <a:lnDef>
      <a:spPr bwMode="auto">
        <a:noFill/>
        <a:ln w="25400" algn="ctr">
          <a:solidFill>
            <a:schemeClr val="bg2"/>
          </a:solidFill>
          <a:round/>
          <a:headEnd/>
          <a:tailEnd/>
        </a:ln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2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apR Template 2016" id="{D21997B1-4E66-EB49-9893-1A5B2CD9CCDE}" vid="{682D77AB-BEF6-2A49-8128-39DB4C79A4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6619</TotalTime>
  <Words>1400</Words>
  <Application>Microsoft Office PowerPoint</Application>
  <PresentationFormat>Personalizado</PresentationFormat>
  <Paragraphs>415</Paragraphs>
  <Slides>82</Slides>
  <Notes>31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83" baseType="lpstr">
      <vt:lpstr>Default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Things docker can’t (or won’t) do...</vt:lpstr>
      <vt:lpstr>Magical View of Kubernetes</vt:lpstr>
      <vt:lpstr>Magical View of Kubernetes</vt:lpstr>
      <vt:lpstr>Magical View of Kubernetes</vt:lpstr>
      <vt:lpstr>Magical View of Kubernetes</vt:lpstr>
      <vt:lpstr>Diapositiva 34</vt:lpstr>
      <vt:lpstr>Diapositiva 35</vt:lpstr>
      <vt:lpstr>The Impact of Kubernetes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Not Done Yet</vt:lpstr>
      <vt:lpstr>Not Done Yet</vt:lpstr>
      <vt:lpstr>Not Really Ready at All</vt:lpstr>
      <vt:lpstr>What is a Service Anyway?</vt:lpstr>
      <vt:lpstr>But … Not Entirely</vt:lpstr>
      <vt:lpstr>What is a Service Anyway?</vt:lpstr>
      <vt:lpstr>Isolation is The Defining Characteristic</vt:lpstr>
      <vt:lpstr>Temporal and Geo Isolation</vt:lpstr>
      <vt:lpstr>Temporal and Geo Isolation</vt:lpstr>
      <vt:lpstr>Temporal and Geo Isolation</vt:lpstr>
      <vt:lpstr>We Need Multiple Forms of Persistence</vt:lpstr>
      <vt:lpstr>Diapositiva 56</vt:lpstr>
      <vt:lpstr>Diapositiva 57</vt:lpstr>
      <vt:lpstr>Diapositiva 58</vt:lpstr>
      <vt:lpstr>Diapositiva 59</vt:lpstr>
      <vt:lpstr>What Does This Data Platform Need to Have?</vt:lpstr>
      <vt:lpstr>What Does This Data Platform Need to Have?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Consequences</vt:lpstr>
      <vt:lpstr>More Consequences</vt:lpstr>
      <vt:lpstr>Cloud as-is: No unified data access or security concepts</vt:lpstr>
      <vt:lpstr>Cloud as-is: No unified data access or security concepts</vt:lpstr>
      <vt:lpstr>Cloud as-is: No unified data access or security concepts</vt:lpstr>
      <vt:lpstr>How a “Media Company” is using MapR</vt:lpstr>
      <vt:lpstr>How “Manufacturing Company” is using MapR</vt:lpstr>
      <vt:lpstr>Tier 1 Bank #1 Creating a Global Filesystem</vt:lpstr>
      <vt:lpstr>Tier 1 Bank #2: Creating an “Ubernetes” Platform with MapR</vt:lpstr>
      <vt:lpstr>Additional Resources</vt:lpstr>
      <vt:lpstr>Additional Resources</vt:lpstr>
      <vt:lpstr>Additional Resources</vt:lpstr>
      <vt:lpstr>New Book!</vt:lpstr>
      <vt:lpstr>Diapositiva 81</vt:lpstr>
      <vt:lpstr>Diapositiva 82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Ted Dunning</dc:creator>
  <cp:lastModifiedBy>MAP</cp:lastModifiedBy>
  <cp:revision>28</cp:revision>
  <dcterms:created xsi:type="dcterms:W3CDTF">2018-06-10T10:28:47Z</dcterms:created>
  <dcterms:modified xsi:type="dcterms:W3CDTF">2019-03-25T21:35:29Z</dcterms:modified>
</cp:coreProperties>
</file>